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92"/>
  </p:notesMasterIdLst>
  <p:handoutMasterIdLst>
    <p:handoutMasterId r:id="rId93"/>
  </p:handoutMasterIdLst>
  <p:sldIdLst>
    <p:sldId id="256" r:id="rId5"/>
    <p:sldId id="392" r:id="rId6"/>
    <p:sldId id="393" r:id="rId7"/>
    <p:sldId id="395" r:id="rId8"/>
    <p:sldId id="396" r:id="rId9"/>
    <p:sldId id="399" r:id="rId10"/>
    <p:sldId id="397" r:id="rId11"/>
    <p:sldId id="400" r:id="rId12"/>
    <p:sldId id="398" r:id="rId13"/>
    <p:sldId id="401" r:id="rId14"/>
    <p:sldId id="402" r:id="rId15"/>
    <p:sldId id="265" r:id="rId16"/>
    <p:sldId id="296" r:id="rId17"/>
    <p:sldId id="295" r:id="rId18"/>
    <p:sldId id="277" r:id="rId19"/>
    <p:sldId id="279" r:id="rId20"/>
    <p:sldId id="280" r:id="rId21"/>
    <p:sldId id="297" r:id="rId22"/>
    <p:sldId id="281" r:id="rId23"/>
    <p:sldId id="298" r:id="rId24"/>
    <p:sldId id="299" r:id="rId25"/>
    <p:sldId id="282" r:id="rId26"/>
    <p:sldId id="283" r:id="rId27"/>
    <p:sldId id="285" r:id="rId28"/>
    <p:sldId id="284" r:id="rId29"/>
    <p:sldId id="286" r:id="rId30"/>
    <p:sldId id="287" r:id="rId31"/>
    <p:sldId id="288" r:id="rId32"/>
    <p:sldId id="300" r:id="rId33"/>
    <p:sldId id="289" r:id="rId34"/>
    <p:sldId id="301" r:id="rId35"/>
    <p:sldId id="302" r:id="rId36"/>
    <p:sldId id="290" r:id="rId37"/>
    <p:sldId id="291" r:id="rId38"/>
    <p:sldId id="292" r:id="rId39"/>
    <p:sldId id="293" r:id="rId40"/>
    <p:sldId id="294" r:id="rId41"/>
    <p:sldId id="326" r:id="rId42"/>
    <p:sldId id="303" r:id="rId43"/>
    <p:sldId id="304" r:id="rId44"/>
    <p:sldId id="305" r:id="rId45"/>
    <p:sldId id="327" r:id="rId46"/>
    <p:sldId id="328" r:id="rId47"/>
    <p:sldId id="329" r:id="rId48"/>
    <p:sldId id="306" r:id="rId49"/>
    <p:sldId id="330" r:id="rId50"/>
    <p:sldId id="307" r:id="rId51"/>
    <p:sldId id="331" r:id="rId52"/>
    <p:sldId id="308" r:id="rId53"/>
    <p:sldId id="309" r:id="rId54"/>
    <p:sldId id="332" r:id="rId55"/>
    <p:sldId id="310" r:id="rId56"/>
    <p:sldId id="311" r:id="rId57"/>
    <p:sldId id="312" r:id="rId58"/>
    <p:sldId id="313" r:id="rId59"/>
    <p:sldId id="314" r:id="rId60"/>
    <p:sldId id="333" r:id="rId61"/>
    <p:sldId id="334" r:id="rId62"/>
    <p:sldId id="315" r:id="rId63"/>
    <p:sldId id="316" r:id="rId64"/>
    <p:sldId id="317" r:id="rId65"/>
    <p:sldId id="390" r:id="rId66"/>
    <p:sldId id="404" r:id="rId67"/>
    <p:sldId id="414" r:id="rId68"/>
    <p:sldId id="415" r:id="rId69"/>
    <p:sldId id="428" r:id="rId70"/>
    <p:sldId id="416" r:id="rId71"/>
    <p:sldId id="417" r:id="rId72"/>
    <p:sldId id="432" r:id="rId73"/>
    <p:sldId id="429" r:id="rId74"/>
    <p:sldId id="433" r:id="rId75"/>
    <p:sldId id="434" r:id="rId76"/>
    <p:sldId id="430" r:id="rId77"/>
    <p:sldId id="435" r:id="rId78"/>
    <p:sldId id="431" r:id="rId79"/>
    <p:sldId id="419" r:id="rId80"/>
    <p:sldId id="437" r:id="rId81"/>
    <p:sldId id="420" r:id="rId82"/>
    <p:sldId id="438" r:id="rId83"/>
    <p:sldId id="439" r:id="rId84"/>
    <p:sldId id="421" r:id="rId85"/>
    <p:sldId id="422" r:id="rId86"/>
    <p:sldId id="425" r:id="rId87"/>
    <p:sldId id="440" r:id="rId88"/>
    <p:sldId id="441" r:id="rId89"/>
    <p:sldId id="426" r:id="rId90"/>
    <p:sldId id="427" r:id="rId9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67" d="100"/>
          <a:sy n="16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47F12A-A84C-4A14-B00A-35CCCDCBE045}" type="datetime1">
              <a:rPr lang="ru-RU" smtClean="0"/>
              <a:pPr algn="r" rtl="0"/>
              <a:t>25.11.2019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089557B-9822-496C-AFB1-92504668F6D8}" type="datetime1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64C44B-2BBF-4BA1-A73D-D02BA9DD5A92}" type="datetime1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A3F516-A09D-4456-9F4A-D955148FE47B}" type="datetime1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6460D0-483D-41DF-921A-E915B182C4D8}" type="datetime1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7CFA94-EFCC-47FC-B7DD-4E24B24733B5}" type="datetime1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1638CB-5695-4AA9-8097-67D2CBFE7CE7}" type="datetime1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80E48A-252F-48D1-8AEC-7A986F5005E3}" type="datetime1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ED88E1-B763-4872-A95C-D1643011B528}" type="datetime1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7E0EC7-2776-4AD9-84CE-3F9E782741C2}" type="datetime1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AF969C-653B-47D5-B5E2-94CF67614AE9}" type="datetime1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F8CDDE5-FCFD-48E4-8C63-D89CA08A7A47}" type="datetime1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6152" y="3068960"/>
            <a:ext cx="10058400" cy="1711037"/>
          </a:xfrm>
        </p:spPr>
        <p:txBody>
          <a:bodyPr rtlCol="0">
            <a:normAutofit fontScale="90000"/>
          </a:bodyPr>
          <a:lstStyle/>
          <a:p>
            <a:r>
              <a:rPr lang="ru-RU" u="sng" dirty="0">
                <a:latin typeface="Arial Narrow" panose="020B0606020202030204" pitchFamily="34" charset="0"/>
              </a:rPr>
              <a:t>ПРОФЕССИОНАЛЬНЫЕ ЗАБОЛЕВАНИЯ </a:t>
            </a:r>
            <a:br>
              <a:rPr lang="ru-RU" u="sng" dirty="0">
                <a:latin typeface="Arial Narrow" panose="020B0606020202030204" pitchFamily="34" charset="0"/>
              </a:rPr>
            </a:br>
            <a:r>
              <a:rPr lang="ru-RU" u="sng" dirty="0">
                <a:latin typeface="Arial Narrow" panose="020B0606020202030204" pitchFamily="34" charset="0"/>
              </a:rPr>
              <a:t>ОПОРНО-ДВИГАТЕЛЬНОГО АППАРАТА</a:t>
            </a:r>
            <a:endParaRPr lang="ru-RU" dirty="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87202E-B414-4DF8-BB62-BE15493B1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583833"/>
            <a:ext cx="7363051" cy="569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755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620688"/>
            <a:ext cx="10369152" cy="114300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Сферы производственной деятельности,</a:t>
            </a:r>
            <a:br>
              <a:rPr lang="ru-RU" dirty="0"/>
            </a:br>
            <a:r>
              <a:rPr lang="ru-RU" dirty="0"/>
              <a:t>в которых имеются значительные физические нагрузки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23392" y="2204864"/>
            <a:ext cx="11149611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горнодобывающая промышленность, строительство, сельское хозяйство, металлургическая промышленность, сфера обслуживания</a:t>
            </a:r>
          </a:p>
          <a:p>
            <a:r>
              <a:rPr lang="ru-RU" sz="2800" dirty="0"/>
              <a:t>творческие профессии (артисты балета, цирка, музыканты, скульпторы). Такие профессиональные заболевания, как компрессионные невропатии, могут развиваться у людей «умственного» труда — операторов компьютеров, т. е. офисных работников, бухгалтеров</a:t>
            </a:r>
          </a:p>
        </p:txBody>
      </p:sp>
    </p:spTree>
    <p:extLst>
      <p:ext uri="{BB962C8B-B14F-4D97-AF65-F5344CB8AC3E}">
        <p14:creationId xmlns:p14="http://schemas.microsoft.com/office/powerpoint/2010/main" val="289690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-315416"/>
            <a:ext cx="9144000" cy="1143000"/>
          </a:xfrm>
        </p:spPr>
        <p:txBody>
          <a:bodyPr rtlCol="0"/>
          <a:lstStyle/>
          <a:p>
            <a:r>
              <a:rPr lang="ru-RU" u="sng" dirty="0"/>
              <a:t>Профессиональный </a:t>
            </a:r>
            <a:r>
              <a:rPr lang="ru-RU" u="sng" dirty="0" err="1"/>
              <a:t>эпикондилит</a:t>
            </a:r>
            <a:endParaRPr lang="ru-RU" u="sng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23392" y="1124744"/>
            <a:ext cx="10645555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Заболевание, характеризующиеся развитием воспалительных, а затем дистрофических изменений надкостницы и </a:t>
            </a:r>
            <a:r>
              <a:rPr lang="ru-RU" sz="2800" dirty="0" err="1"/>
              <a:t>связочно</a:t>
            </a:r>
            <a:r>
              <a:rPr lang="ru-RU" sz="2800" dirty="0"/>
              <a:t>-сухожильного аппарата в области </a:t>
            </a:r>
            <a:r>
              <a:rPr lang="ru-RU" sz="2800" dirty="0" err="1"/>
              <a:t>надмыщелка</a:t>
            </a:r>
            <a:r>
              <a:rPr lang="ru-RU" sz="2800" dirty="0"/>
              <a:t> плечевой кости, вследствие чего возникает болевой синдром</a:t>
            </a:r>
          </a:p>
        </p:txBody>
      </p:sp>
      <p:pic>
        <p:nvPicPr>
          <p:cNvPr id="1026" name="Picture 2" descr="http://doclvs.ru/medpop/imepicondilit/im3.jpg">
            <a:extLst>
              <a:ext uri="{FF2B5EF4-FFF2-40B4-BE49-F238E27FC236}">
                <a16:creationId xmlns="" xmlns:a16="http://schemas.microsoft.com/office/drawing/2014/main" id="{41D419CD-3276-4B42-92DC-B9A2B7F4C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73" y="2806521"/>
            <a:ext cx="5349974" cy="3821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3">
            <a:extLst>
              <a:ext uri="{FF2B5EF4-FFF2-40B4-BE49-F238E27FC236}">
                <a16:creationId xmlns="" xmlns:a16="http://schemas.microsoft.com/office/drawing/2014/main" id="{0AEE3C6A-5085-4657-8332-055310099156}"/>
              </a:ext>
            </a:extLst>
          </p:cNvPr>
          <p:cNvSpPr txBox="1">
            <a:spLocks/>
          </p:cNvSpPr>
          <p:nvPr/>
        </p:nvSpPr>
        <p:spPr>
          <a:xfrm>
            <a:off x="695399" y="2924944"/>
            <a:ext cx="5223573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/>
              <a:t>Предрасполагают к развитию эпикондилеза часто повторяющиеся сгибания–разгибания в локтевом суставе, особенно в сочетании с пронацией-супинацией предплечья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FC3E27-EAD3-420D-99C1-366B658C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772816"/>
            <a:ext cx="9684568" cy="1143000"/>
          </a:xfrm>
        </p:spPr>
        <p:txBody>
          <a:bodyPr/>
          <a:lstStyle/>
          <a:p>
            <a:pPr algn="ctr"/>
            <a:r>
              <a:rPr lang="ru-RU" dirty="0"/>
              <a:t>Для каких профессий характерно развитие </a:t>
            </a:r>
            <a:r>
              <a:rPr lang="ru-RU" dirty="0" err="1"/>
              <a:t>эпикондилита</a:t>
            </a:r>
            <a:r>
              <a:rPr lang="ru-RU" dirty="0"/>
              <a:t> плеча?</a:t>
            </a:r>
          </a:p>
        </p:txBody>
      </p:sp>
    </p:spTree>
    <p:extLst>
      <p:ext uri="{BB962C8B-B14F-4D97-AF65-F5344CB8AC3E}">
        <p14:creationId xmlns:p14="http://schemas.microsoft.com/office/powerpoint/2010/main" val="274281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-315416"/>
            <a:ext cx="9144000" cy="1143000"/>
          </a:xfrm>
        </p:spPr>
        <p:txBody>
          <a:bodyPr rtlCol="0"/>
          <a:lstStyle/>
          <a:p>
            <a:r>
              <a:rPr lang="ru-RU" u="sng" dirty="0"/>
              <a:t>Типичные профессии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23392" y="1124744"/>
            <a:ext cx="10645555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Токари, слесари, обрубщики</a:t>
            </a:r>
          </a:p>
          <a:p>
            <a:r>
              <a:rPr lang="ru-RU" sz="2800" dirty="0"/>
              <a:t>Каменщики, плотники, штукатуры, кузнецы</a:t>
            </a:r>
          </a:p>
          <a:p>
            <a:r>
              <a:rPr lang="ru-RU" sz="2800" dirty="0"/>
              <a:t>Мясообвальщики, работники хлебозаводов</a:t>
            </a:r>
          </a:p>
          <a:p>
            <a:r>
              <a:rPr lang="ru-RU" sz="2800" dirty="0"/>
              <a:t>Массажисты</a:t>
            </a:r>
          </a:p>
        </p:txBody>
      </p:sp>
      <p:pic>
        <p:nvPicPr>
          <p:cNvPr id="2" name="Picture 2" descr="http://www.nm45.ru/sites/default/files/articles/3257/galery/12.jpg">
            <a:extLst>
              <a:ext uri="{FF2B5EF4-FFF2-40B4-BE49-F238E27FC236}">
                <a16:creationId xmlns="" xmlns:a16="http://schemas.microsoft.com/office/drawing/2014/main" id="{36FC1460-02E2-4BF3-A92D-2B7A5DEA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009278"/>
            <a:ext cx="4304461" cy="2868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2.img.sputnik.md/images/135/39/1353969.jpg">
            <a:extLst>
              <a:ext uri="{FF2B5EF4-FFF2-40B4-BE49-F238E27FC236}">
                <a16:creationId xmlns="" xmlns:a16="http://schemas.microsoft.com/office/drawing/2014/main" id="{22428881-A080-407B-A162-FE0094736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87" y="3033822"/>
            <a:ext cx="4561475" cy="2771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9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1149611" cy="4267200"/>
          </a:xfrm>
        </p:spPr>
        <p:txBody>
          <a:bodyPr rtlCol="0">
            <a:normAutofit/>
          </a:bodyPr>
          <a:lstStyle/>
          <a:p>
            <a:r>
              <a:rPr lang="ru-RU" sz="2800" smtClean="0"/>
              <a:t>Левосторонний </a:t>
            </a:r>
            <a:r>
              <a:rPr lang="ru-RU" sz="2800" dirty="0"/>
              <a:t>и правосторонний</a:t>
            </a:r>
          </a:p>
          <a:p>
            <a:r>
              <a:rPr lang="ru-RU" sz="2800" b="1" dirty="0"/>
              <a:t>Медиальный </a:t>
            </a:r>
            <a:r>
              <a:rPr lang="ru-RU" sz="2800" b="1" dirty="0" err="1"/>
              <a:t>эпикондилит</a:t>
            </a:r>
            <a:r>
              <a:rPr lang="ru-RU" sz="2800" b="1" dirty="0"/>
              <a:t> </a:t>
            </a:r>
          </a:p>
          <a:p>
            <a:r>
              <a:rPr lang="ru-RU" sz="2800" b="1" dirty="0"/>
              <a:t>Латеральный </a:t>
            </a:r>
            <a:r>
              <a:rPr lang="ru-RU" sz="2800" b="1" dirty="0" err="1"/>
              <a:t>эпикондилит</a:t>
            </a:r>
            <a:endParaRPr lang="ru-RU" sz="2800" b="1" dirty="0"/>
          </a:p>
          <a:p>
            <a:pPr marL="0" indent="0">
              <a:buNone/>
            </a:pPr>
            <a:r>
              <a:rPr lang="ru-RU" sz="2800" dirty="0"/>
              <a:t>-правосторонний </a:t>
            </a:r>
            <a:r>
              <a:rPr lang="ru-RU" sz="2800" dirty="0" err="1"/>
              <a:t>эпикондилит</a:t>
            </a:r>
            <a:r>
              <a:rPr lang="ru-RU" sz="2800" dirty="0"/>
              <a:t> плеча встречается чаще левостороннего, наружный – в 10 раз чаще внутреннего и протекает тяжелее</a:t>
            </a:r>
          </a:p>
          <a:p>
            <a:pPr marL="0" indent="0">
              <a:buNone/>
            </a:pPr>
            <a:r>
              <a:rPr lang="ru-RU" sz="2800" dirty="0"/>
              <a:t>-при двустороннем наружном </a:t>
            </a:r>
            <a:r>
              <a:rPr lang="ru-RU" sz="2800" dirty="0" err="1"/>
              <a:t>эпикондилите</a:t>
            </a:r>
            <a:r>
              <a:rPr lang="ru-RU" sz="2800" dirty="0"/>
              <a:t> первой, как правило, поражается правая рука</a:t>
            </a:r>
          </a:p>
        </p:txBody>
      </p:sp>
    </p:spTree>
    <p:extLst>
      <p:ext uri="{BB962C8B-B14F-4D97-AF65-F5344CB8AC3E}">
        <p14:creationId xmlns:p14="http://schemas.microsoft.com/office/powerpoint/2010/main" val="25993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Критерии профессионального </a:t>
            </a:r>
            <a:r>
              <a:rPr lang="ru-RU" dirty="0" err="1"/>
              <a:t>эпикондилита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9" y="1700808"/>
            <a:ext cx="9144000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Развивается при стаже работы более 5 лет в условиях физических перегрузок</a:t>
            </a:r>
          </a:p>
          <a:p>
            <a:r>
              <a:rPr lang="ru-RU" sz="2800" dirty="0"/>
              <a:t>Возраст 30–50 лет</a:t>
            </a:r>
          </a:p>
          <a:p>
            <a:r>
              <a:rPr lang="ru-RU" sz="2800" dirty="0"/>
              <a:t>Чаще у женщин, чем у мужчин</a:t>
            </a:r>
          </a:p>
        </p:txBody>
      </p:sp>
    </p:spTree>
    <p:extLst>
      <p:ext uri="{BB962C8B-B14F-4D97-AF65-F5344CB8AC3E}">
        <p14:creationId xmlns:p14="http://schemas.microsoft.com/office/powerpoint/2010/main" val="285257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-243408"/>
            <a:ext cx="10369152" cy="1143000"/>
          </a:xfrm>
        </p:spPr>
        <p:txBody>
          <a:bodyPr rtlCol="0"/>
          <a:lstStyle/>
          <a:p>
            <a:r>
              <a:rPr lang="ru-RU" dirty="0"/>
              <a:t>Клиническая картина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052736"/>
            <a:ext cx="10933587" cy="4915272"/>
          </a:xfrm>
        </p:spPr>
        <p:txBody>
          <a:bodyPr rtlCol="0">
            <a:normAutofit/>
          </a:bodyPr>
          <a:lstStyle/>
          <a:p>
            <a:r>
              <a:rPr lang="ru-RU" sz="2800" dirty="0"/>
              <a:t>Постепенное развитие</a:t>
            </a:r>
          </a:p>
          <a:p>
            <a:r>
              <a:rPr lang="ru-RU" sz="2800" dirty="0"/>
              <a:t>Течение заболевания характеризуется частыми рецидивами</a:t>
            </a:r>
          </a:p>
          <a:p>
            <a:r>
              <a:rPr lang="ru-RU" sz="2800" dirty="0"/>
              <a:t>Начало заболевания характеризуется появление ноющих, тянущих, давящих болей в области </a:t>
            </a:r>
            <a:r>
              <a:rPr lang="ru-RU" sz="2800" dirty="0" err="1"/>
              <a:t>надмыщелка</a:t>
            </a:r>
            <a:r>
              <a:rPr lang="ru-RU" sz="2800" dirty="0"/>
              <a:t> во время </a:t>
            </a:r>
            <a:r>
              <a:rPr lang="ru-RU" sz="2800" dirty="0" err="1"/>
              <a:t>физ</a:t>
            </a:r>
            <a:r>
              <a:rPr lang="ru-RU" sz="2800" dirty="0"/>
              <a:t> нагрузок</a:t>
            </a:r>
          </a:p>
          <a:p>
            <a:r>
              <a:rPr lang="ru-RU" sz="2800" dirty="0"/>
              <a:t>В дальнейшем боль в области </a:t>
            </a:r>
            <a:r>
              <a:rPr lang="ru-RU" sz="2800" dirty="0" err="1"/>
              <a:t>надмыщелка</a:t>
            </a:r>
            <a:r>
              <a:rPr lang="ru-RU" sz="2800" dirty="0"/>
              <a:t> плеча усиливается, </a:t>
            </a:r>
            <a:r>
              <a:rPr lang="ru-RU" sz="2800" dirty="0" err="1"/>
              <a:t>иррадиирует</a:t>
            </a:r>
            <a:r>
              <a:rPr lang="ru-RU" sz="2800" dirty="0"/>
              <a:t> по ходу мышц предплечья и возникает уже при относительно небольшом напряжении руки, снижается мышечная сила</a:t>
            </a:r>
          </a:p>
        </p:txBody>
      </p:sp>
    </p:spTree>
    <p:extLst>
      <p:ext uri="{BB962C8B-B14F-4D97-AF65-F5344CB8AC3E}">
        <p14:creationId xmlns:p14="http://schemas.microsoft.com/office/powerpoint/2010/main" val="338286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-243408"/>
            <a:ext cx="10369152" cy="1143000"/>
          </a:xfrm>
        </p:spPr>
        <p:txBody>
          <a:bodyPr rtlCol="0"/>
          <a:lstStyle/>
          <a:p>
            <a:r>
              <a:rPr lang="ru-RU" dirty="0"/>
              <a:t>Клиническая картина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052736"/>
            <a:ext cx="10933587" cy="4915272"/>
          </a:xfrm>
        </p:spPr>
        <p:txBody>
          <a:bodyPr rtlCol="0">
            <a:normAutofit/>
          </a:bodyPr>
          <a:lstStyle/>
          <a:p>
            <a:r>
              <a:rPr lang="ru-RU" sz="2800" dirty="0"/>
              <a:t>Контуры локтевого сустава не изменены (иногда в начале заболевания отмечается небольшая припухлость в области </a:t>
            </a:r>
            <a:r>
              <a:rPr lang="ru-RU" sz="2800" dirty="0" err="1"/>
              <a:t>надмыщелка</a:t>
            </a:r>
            <a:r>
              <a:rPr lang="ru-RU" sz="2800" dirty="0"/>
              <a:t>)</a:t>
            </a:r>
          </a:p>
          <a:p>
            <a:r>
              <a:rPr lang="ru-RU" sz="2800" dirty="0"/>
              <a:t>Определяется болезненность при пальпации </a:t>
            </a:r>
            <a:r>
              <a:rPr lang="ru-RU" sz="2800" dirty="0" err="1"/>
              <a:t>надмыщелка</a:t>
            </a:r>
            <a:endParaRPr lang="ru-RU" sz="2800" dirty="0"/>
          </a:p>
          <a:p>
            <a:r>
              <a:rPr lang="ru-RU" sz="2800" dirty="0"/>
              <a:t>У большинства больных ограничено разгибание предплечья</a:t>
            </a:r>
          </a:p>
        </p:txBody>
      </p:sp>
      <p:pic>
        <p:nvPicPr>
          <p:cNvPr id="2050" name="Picture 2" descr="https://zdravlab.com/wp-content/uploads/2016/11/Simptomy-epikondilita-loktevogo-sustava-768x506.jpg">
            <a:extLst>
              <a:ext uri="{FF2B5EF4-FFF2-40B4-BE49-F238E27FC236}">
                <a16:creationId xmlns="" xmlns:a16="http://schemas.microsoft.com/office/drawing/2014/main" id="{F9B2B4B1-2CEF-43C8-BBB0-FAA609BF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44" y="3510372"/>
            <a:ext cx="4809728" cy="3168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¡Ð¸Ð¼Ð¿ÑÐ¾Ð¼ Ð¢Ð¾Ð¼ÑÐµÐ½Ð°">
            <a:extLst>
              <a:ext uri="{FF2B5EF4-FFF2-40B4-BE49-F238E27FC236}">
                <a16:creationId xmlns="" xmlns:a16="http://schemas.microsoft.com/office/drawing/2014/main" id="{C346FD25-2150-43EF-BE00-CEBCDE07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15" y="3573016"/>
            <a:ext cx="4522429" cy="302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51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-243408"/>
            <a:ext cx="10369152" cy="1143000"/>
          </a:xfrm>
        </p:spPr>
        <p:txBody>
          <a:bodyPr rtlCol="0"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5400" y="1484784"/>
            <a:ext cx="11221619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Симптом Томпсона </a:t>
            </a:r>
            <a:r>
              <a:rPr lang="ru-RU" sz="2800" dirty="0"/>
              <a:t>– появление или усиление боли в области пораженного </a:t>
            </a:r>
            <a:r>
              <a:rPr lang="ru-RU" sz="2800" dirty="0" err="1"/>
              <a:t>надмыщелка</a:t>
            </a:r>
            <a:r>
              <a:rPr lang="ru-RU" sz="2800" dirty="0"/>
              <a:t> плеча при разгибании кисти</a:t>
            </a:r>
          </a:p>
          <a:p>
            <a:r>
              <a:rPr lang="ru-RU" sz="2800" b="1" dirty="0"/>
              <a:t>Симптом </a:t>
            </a:r>
            <a:r>
              <a:rPr lang="ru-RU" sz="2800" b="1" dirty="0" err="1"/>
              <a:t>Велша</a:t>
            </a:r>
            <a:r>
              <a:rPr lang="ru-RU" sz="2800" b="1" dirty="0"/>
              <a:t> – </a:t>
            </a:r>
            <a:r>
              <a:rPr lang="ru-RU" sz="2800" dirty="0"/>
              <a:t>появление или усиление боли в области пораженного </a:t>
            </a:r>
            <a:r>
              <a:rPr lang="ru-RU" sz="2800" dirty="0" err="1"/>
              <a:t>надмыщелка</a:t>
            </a:r>
            <a:r>
              <a:rPr lang="ru-RU" sz="2800" dirty="0"/>
              <a:t> плеча при быстром выпрямлении согнутой в локте руки с одновременной супинацией предплечья</a:t>
            </a:r>
          </a:p>
          <a:p>
            <a:r>
              <a:rPr lang="ru-RU" sz="2800" dirty="0"/>
              <a:t>Отмечается снижение силы сжатия кисти на пораженной руке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365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764704"/>
            <a:ext cx="10369152" cy="114300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Гигиеническая характеристика работ, связанных с риском развития профессиональных заболеваний от физических перегрузок и функционального перенапряжения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23392" y="2204864"/>
            <a:ext cx="11149611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динамические</a:t>
            </a:r>
            <a:r>
              <a:rPr lang="ru-RU" sz="2800" dirty="0"/>
              <a:t> (подъем и перемещение груза, перемещение в пространстве, выполнение часто повторяющихся (стереотипных) движений, наклоны, повороты туловища) </a:t>
            </a:r>
          </a:p>
          <a:p>
            <a:r>
              <a:rPr lang="ru-RU" sz="2800" b="1" dirty="0"/>
              <a:t>статические</a:t>
            </a:r>
            <a:r>
              <a:rPr lang="ru-RU" sz="2800" dirty="0"/>
              <a:t> (при удержании груза, вынужденная рабочая поза)</a:t>
            </a:r>
          </a:p>
        </p:txBody>
      </p:sp>
    </p:spTree>
    <p:extLst>
      <p:ext uri="{BB962C8B-B14F-4D97-AF65-F5344CB8AC3E}">
        <p14:creationId xmlns:p14="http://schemas.microsoft.com/office/powerpoint/2010/main" val="854663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-243408"/>
            <a:ext cx="10369152" cy="1143000"/>
          </a:xfrm>
        </p:spPr>
        <p:txBody>
          <a:bodyPr rtlCol="0"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5400" y="1484784"/>
            <a:ext cx="11221619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Рентгенологические признаки (</a:t>
            </a:r>
            <a:r>
              <a:rPr lang="ru-RU" sz="2800" dirty="0" err="1"/>
              <a:t>параоссальное</a:t>
            </a:r>
            <a:r>
              <a:rPr lang="ru-RU" sz="2800" dirty="0"/>
              <a:t> обызвествление пораженного </a:t>
            </a:r>
            <a:r>
              <a:rPr lang="ru-RU" sz="2800" dirty="0" err="1"/>
              <a:t>надмыщелка</a:t>
            </a:r>
            <a:r>
              <a:rPr lang="ru-RU" sz="2800" dirty="0"/>
              <a:t>; ограниченная краевая резорбция кортикального слоя </a:t>
            </a:r>
            <a:r>
              <a:rPr lang="ru-RU" sz="2800" dirty="0" err="1"/>
              <a:t>надмыщелка</a:t>
            </a:r>
            <a:r>
              <a:rPr lang="ru-RU" sz="2800" dirty="0"/>
              <a:t>)</a:t>
            </a:r>
          </a:p>
        </p:txBody>
      </p:sp>
      <p:pic>
        <p:nvPicPr>
          <p:cNvPr id="4098" name="Picture 2" descr="Ð¡Ð½Ð¸Ð¼Ð¾Ðº Ð»Ð¾ÐºÑÑ">
            <a:extLst>
              <a:ext uri="{FF2B5EF4-FFF2-40B4-BE49-F238E27FC236}">
                <a16:creationId xmlns="" xmlns:a16="http://schemas.microsoft.com/office/drawing/2014/main" id="{395FF32D-ACF7-4B1A-96B3-D42737606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852936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45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-243408"/>
            <a:ext cx="10369152" cy="1143000"/>
          </a:xfrm>
        </p:spPr>
        <p:txBody>
          <a:bodyPr rtlCol="0"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5400" y="1484784"/>
            <a:ext cx="11221619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УЗ-диагностика</a:t>
            </a:r>
            <a:r>
              <a:rPr lang="ru-RU" sz="2800" dirty="0"/>
              <a:t> (признаки аналогичные данным рентгенографии)</a:t>
            </a:r>
          </a:p>
          <a:p>
            <a:r>
              <a:rPr lang="ru-RU" sz="2800" b="1" dirty="0"/>
              <a:t>Тепловидение</a:t>
            </a:r>
            <a:r>
              <a:rPr lang="ru-RU" sz="2800" dirty="0"/>
              <a:t> (гипертермия в области пораженного </a:t>
            </a:r>
            <a:r>
              <a:rPr lang="ru-RU" sz="2800" dirty="0" err="1"/>
              <a:t>надмыщелка</a:t>
            </a:r>
            <a:r>
              <a:rPr lang="ru-RU" sz="2800" dirty="0"/>
              <a:t>)</a:t>
            </a:r>
          </a:p>
        </p:txBody>
      </p:sp>
      <p:pic>
        <p:nvPicPr>
          <p:cNvPr id="5122" name="Picture 2" descr="http://hacemosrealidadelfuturo.es/uploads/post/la-inteligencia-artificial-traspasa-fronteras/_thumb/shutterstock_651284890.jpg">
            <a:extLst>
              <a:ext uri="{FF2B5EF4-FFF2-40B4-BE49-F238E27FC236}">
                <a16:creationId xmlns="" xmlns:a16="http://schemas.microsoft.com/office/drawing/2014/main" id="{48AFFF04-28A5-4B12-8A63-1F8C95AD1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87" y="2708920"/>
            <a:ext cx="6834336" cy="392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03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Дифференциальная диагностика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645555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Посттравматическое поражение</a:t>
            </a:r>
          </a:p>
          <a:p>
            <a:r>
              <a:rPr lang="ru-RU" sz="2800" dirty="0"/>
              <a:t>Симптоматику </a:t>
            </a:r>
            <a:r>
              <a:rPr lang="ru-RU" sz="2800" dirty="0" err="1"/>
              <a:t>эпикондилеза</a:t>
            </a:r>
            <a:r>
              <a:rPr lang="ru-RU" sz="2800" dirty="0"/>
              <a:t> могут симулировать корешковые расстройства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3462753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Лечение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1149611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Консервативное: </a:t>
            </a:r>
            <a:r>
              <a:rPr lang="ru-RU" sz="2800" dirty="0"/>
              <a:t>при выраженной боли наложение лонгеты. ФТЛ, массаж, блокады с глюкокортикоидами</a:t>
            </a:r>
          </a:p>
          <a:p>
            <a:r>
              <a:rPr lang="ru-RU" sz="2800" b="1" dirty="0"/>
              <a:t>Оперативное: </a:t>
            </a:r>
            <a:r>
              <a:rPr lang="ru-RU" sz="2800" dirty="0"/>
              <a:t>операция </a:t>
            </a:r>
            <a:r>
              <a:rPr lang="ru-RU" sz="2800" dirty="0" err="1"/>
              <a:t>фасциотомии</a:t>
            </a:r>
            <a:r>
              <a:rPr lang="ru-RU" sz="2800" dirty="0"/>
              <a:t>, операция </a:t>
            </a:r>
            <a:r>
              <a:rPr lang="ru-RU" sz="2800" dirty="0" err="1"/>
              <a:t>деиннервация</a:t>
            </a:r>
            <a:r>
              <a:rPr lang="ru-RU" sz="2800" dirty="0"/>
              <a:t> (невротомия поверхностной ветви лучевого нерва)</a:t>
            </a:r>
          </a:p>
        </p:txBody>
      </p:sp>
    </p:spTree>
    <p:extLst>
      <p:ext uri="{BB962C8B-B14F-4D97-AF65-F5344CB8AC3E}">
        <p14:creationId xmlns:p14="http://schemas.microsoft.com/office/powerpoint/2010/main" val="188483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Экспертиза профпригодности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9" y="1700808"/>
            <a:ext cx="11005596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При стойкости клинических проявлений или наклонности к частым рецидивам заболевания:</a:t>
            </a:r>
          </a:p>
          <a:p>
            <a:pPr marL="268288" indent="0">
              <a:buNone/>
            </a:pPr>
            <a:r>
              <a:rPr lang="ru-RU" sz="2800" dirty="0"/>
              <a:t>-постоянное рациональное трудоустройство</a:t>
            </a:r>
          </a:p>
          <a:p>
            <a:pPr marL="268288" indent="0">
              <a:buNone/>
            </a:pPr>
            <a:r>
              <a:rPr lang="ru-RU" sz="2800" dirty="0"/>
              <a:t>-направление на МСЭ для определения степени утраты профессиональной трудоспособности и составления программы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1650818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07029" y="-387424"/>
            <a:ext cx="10369152" cy="1143000"/>
          </a:xfrm>
        </p:spPr>
        <p:txBody>
          <a:bodyPr rtlCol="0"/>
          <a:lstStyle/>
          <a:p>
            <a:r>
              <a:rPr lang="ru-RU" dirty="0" err="1"/>
              <a:t>Плечелопаточный-периартроз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9" y="1295400"/>
            <a:ext cx="10933587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собирательное название нескольких заболеваний, характеризующихся развитием дегенеративно-дистрофических изменений вокруг плечевого сустава, что ведет к появлению боли в области сустава и ограничению подвижности в нем</a:t>
            </a:r>
          </a:p>
        </p:txBody>
      </p:sp>
      <p:pic>
        <p:nvPicPr>
          <p:cNvPr id="6146" name="Picture 2" descr="https://i.pinimg.com/originals/23/16/0b/23160b817a71c9d37fa5455968502790.jpg">
            <a:extLst>
              <a:ext uri="{FF2B5EF4-FFF2-40B4-BE49-F238E27FC236}">
                <a16:creationId xmlns="" xmlns:a16="http://schemas.microsoft.com/office/drawing/2014/main" id="{B3D5B0CC-DC75-49E1-9ADE-F0A39B91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941374"/>
            <a:ext cx="2898899" cy="3705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rtopedya.ru/images/ort/operation/artr_plech_sustav/manjeta/1.jpg">
            <a:extLst>
              <a:ext uri="{FF2B5EF4-FFF2-40B4-BE49-F238E27FC236}">
                <a16:creationId xmlns="" xmlns:a16="http://schemas.microsoft.com/office/drawing/2014/main" id="{9CD0E427-E2D0-47F5-9D86-DE4D47FF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34" y="2941374"/>
            <a:ext cx="3672408" cy="341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kandeleria.ru/wp-content/uploads/2018/03/uprazhneniya-pri-boli-v-pleche-i-shee-02.jpg">
            <a:extLst>
              <a:ext uri="{FF2B5EF4-FFF2-40B4-BE49-F238E27FC236}">
                <a16:creationId xmlns="" xmlns:a16="http://schemas.microsoft.com/office/drawing/2014/main" id="{46F56C73-37CB-4953-8AB1-8362C4066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 bwMode="auto">
          <a:xfrm>
            <a:off x="8123213" y="2941374"/>
            <a:ext cx="3225332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88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07368" y="190500"/>
            <a:ext cx="11377264" cy="1143000"/>
          </a:xfrm>
        </p:spPr>
        <p:txBody>
          <a:bodyPr rtlCol="0"/>
          <a:lstStyle/>
          <a:p>
            <a:r>
              <a:rPr lang="ru-RU" dirty="0"/>
              <a:t>МКБ-10 </a:t>
            </a:r>
            <a:r>
              <a:rPr lang="ru-RU" dirty="0" err="1"/>
              <a:t>периартикулярные</a:t>
            </a:r>
            <a:r>
              <a:rPr lang="ru-RU" dirty="0"/>
              <a:t> поражения плеча</a:t>
            </a:r>
            <a:br>
              <a:rPr lang="ru-RU" dirty="0"/>
            </a:br>
            <a:r>
              <a:rPr lang="ru-RU" dirty="0"/>
              <a:t>(М75)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645555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М75.0 Адгезивный </a:t>
            </a:r>
            <a:r>
              <a:rPr lang="ru-RU" sz="2800" dirty="0" err="1"/>
              <a:t>капсулит</a:t>
            </a:r>
            <a:r>
              <a:rPr lang="ru-RU" sz="2800" dirty="0"/>
              <a:t> плеча</a:t>
            </a:r>
          </a:p>
          <a:p>
            <a:r>
              <a:rPr lang="ru-RU" sz="2800" dirty="0"/>
              <a:t>М 75.1 Синдром сдавления ротатора плеча</a:t>
            </a:r>
          </a:p>
          <a:p>
            <a:r>
              <a:rPr lang="ru-RU" sz="2800" dirty="0"/>
              <a:t>М 75.2 Синдром двуглавой мышцы (</a:t>
            </a:r>
            <a:r>
              <a:rPr lang="ru-RU" sz="2800" dirty="0" err="1"/>
              <a:t>тендинит</a:t>
            </a:r>
            <a:r>
              <a:rPr lang="ru-RU" sz="2800" dirty="0"/>
              <a:t> двуглавой мышцы)</a:t>
            </a:r>
          </a:p>
          <a:p>
            <a:r>
              <a:rPr lang="ru-RU" sz="2800" dirty="0"/>
              <a:t>М 75.3 Кальцинирующий </a:t>
            </a:r>
            <a:r>
              <a:rPr lang="ru-RU" sz="2800" dirty="0" err="1"/>
              <a:t>тендинит</a:t>
            </a:r>
            <a:r>
              <a:rPr lang="ru-RU" sz="2800" dirty="0"/>
              <a:t> плеча</a:t>
            </a:r>
          </a:p>
          <a:p>
            <a:r>
              <a:rPr lang="ru-RU" sz="2800" dirty="0"/>
              <a:t>М75.4 Синдром удара плеча (импичмент-синдром) </a:t>
            </a:r>
          </a:p>
          <a:p>
            <a:r>
              <a:rPr lang="ru-RU" sz="2800" dirty="0"/>
              <a:t>М75.5 Бурсит плеча</a:t>
            </a:r>
          </a:p>
          <a:p>
            <a:pPr marL="0" indent="0">
              <a:buNone/>
            </a:pPr>
            <a:r>
              <a:rPr lang="ru-RU" sz="2800" b="1" dirty="0"/>
              <a:t>В </a:t>
            </a:r>
            <a:r>
              <a:rPr lang="ru-RU" sz="2800" b="1" dirty="0" err="1"/>
              <a:t>профпатологии</a:t>
            </a:r>
            <a:r>
              <a:rPr lang="ru-RU" sz="2800" b="1" dirty="0"/>
              <a:t> пока принята упрощенная трактовка</a:t>
            </a:r>
          </a:p>
        </p:txBody>
      </p:sp>
    </p:spTree>
    <p:extLst>
      <p:ext uri="{BB962C8B-B14F-4D97-AF65-F5344CB8AC3E}">
        <p14:creationId xmlns:p14="http://schemas.microsoft.com/office/powerpoint/2010/main" val="3770114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-315416"/>
            <a:ext cx="10369152" cy="1143000"/>
          </a:xfrm>
        </p:spPr>
        <p:txBody>
          <a:bodyPr rtlCol="0"/>
          <a:lstStyle/>
          <a:p>
            <a:r>
              <a:rPr lang="ru-RU" dirty="0"/>
              <a:t>ПАТОГЕНЕЗ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034008"/>
            <a:ext cx="10789571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для развития профессионального плече-лопаточного </a:t>
            </a:r>
            <a:r>
              <a:rPr lang="ru-RU" sz="2800" dirty="0" err="1"/>
              <a:t>периартроза</a:t>
            </a:r>
            <a:r>
              <a:rPr lang="ru-RU" sz="2800" dirty="0"/>
              <a:t> считается работа, связанная с длительным подъемом рук вверх (работа штукатура под потолком) или частыми широко амплитудными размахами в плечевых суставах (работа плотника с топором или кузнеца с ручным молотом)</a:t>
            </a:r>
          </a:p>
          <a:p>
            <a:r>
              <a:rPr lang="ru-RU" sz="2800" dirty="0"/>
              <a:t>большой бугорок плечевой кости заходит под </a:t>
            </a:r>
            <a:r>
              <a:rPr lang="ru-RU" sz="2800" dirty="0" err="1"/>
              <a:t>акромион</a:t>
            </a:r>
            <a:r>
              <a:rPr lang="ru-RU" sz="2800" dirty="0"/>
              <a:t>, в результате чего происходит сдавление капсулы плечевого сустава и нарушение кровообращения</a:t>
            </a:r>
          </a:p>
          <a:p>
            <a:r>
              <a:rPr lang="ru-RU" sz="2800" dirty="0"/>
              <a:t>заболевание возникает при стаже работы 10 лет и более</a:t>
            </a:r>
          </a:p>
        </p:txBody>
      </p:sp>
    </p:spTree>
    <p:extLst>
      <p:ext uri="{BB962C8B-B14F-4D97-AF65-F5344CB8AC3E}">
        <p14:creationId xmlns:p14="http://schemas.microsoft.com/office/powerpoint/2010/main" val="2294506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07029" y="-171400"/>
            <a:ext cx="10369152" cy="1143000"/>
          </a:xfrm>
        </p:spPr>
        <p:txBody>
          <a:bodyPr rtlCol="0"/>
          <a:lstStyle/>
          <a:p>
            <a:r>
              <a:rPr lang="ru-RU" dirty="0"/>
              <a:t>КЛИНИКА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1005595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Заболевание начинается медленно и постепенно с ноющей боли в области плечевых суставов. Чаще страдает правый сустав, как наиболее нагруженный. Возможно и двустороннее поражение. Постепенно боль усиливается, может стать дергающей, пилящей</a:t>
            </a:r>
          </a:p>
          <a:p>
            <a:r>
              <a:rPr lang="ru-RU" sz="2800" dirty="0"/>
              <a:t>Постепенно возникает и ограничение подвижности в суставе (вначале отмечается ограничение при заведении плеча за спину (рукой не достать противоположную лопатку), затем возникает уменьшение амплитуды при отведении руки через сторону вверх, болезненность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844397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07029" y="-171400"/>
            <a:ext cx="10369152" cy="1143000"/>
          </a:xfrm>
        </p:spPr>
        <p:txBody>
          <a:bodyPr rtlCol="0"/>
          <a:lstStyle/>
          <a:p>
            <a:r>
              <a:rPr lang="ru-RU" dirty="0"/>
              <a:t>КЛИНИКА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1005595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отмечается умеренная гипотрофия дельтовидной мышцы над пораженным суставом</a:t>
            </a:r>
          </a:p>
          <a:p>
            <a:r>
              <a:rPr lang="ru-RU" sz="2800" dirty="0"/>
              <a:t>болезненность при пальпации в области большого бугорка</a:t>
            </a:r>
          </a:p>
          <a:p>
            <a:r>
              <a:rPr lang="ru-RU" sz="2800" dirty="0"/>
              <a:t>ограничение при заведении плеча за спину, а иногда и при отведении</a:t>
            </a:r>
          </a:p>
        </p:txBody>
      </p:sp>
    </p:spTree>
    <p:extLst>
      <p:ext uri="{BB962C8B-B14F-4D97-AF65-F5344CB8AC3E}">
        <p14:creationId xmlns:p14="http://schemas.microsoft.com/office/powerpoint/2010/main" val="202231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764704"/>
            <a:ext cx="10369152" cy="114300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Гигиеническая характеристика работ, связанных с риском развития профессиональных заболеваний от физических перегрузок и функционального перенапряжения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23392" y="2204864"/>
            <a:ext cx="11149611" cy="4267200"/>
          </a:xfrm>
        </p:spPr>
        <p:txBody>
          <a:bodyPr rtlCol="0">
            <a:normAutofit lnSpcReduction="10000"/>
          </a:bodyPr>
          <a:lstStyle/>
          <a:p>
            <a:r>
              <a:rPr lang="ru-RU" sz="2800" dirty="0"/>
              <a:t>при выполнении локальной мышечной работы нагрузка, в основном, приходится на достаточно ограниченное число мышц и их сухожильно-связочный аппарат. При длительном пребывании в вынужденной рабочей позе сидя или стоя с наклоном головы, статической нагрузке (для поддержания этой позы) подвергается шейная область и плечевой пояс </a:t>
            </a:r>
          </a:p>
          <a:p>
            <a:r>
              <a:rPr lang="ru-RU" sz="2800" dirty="0"/>
              <a:t>основная направленность статико-динамических нагрузок целого ряда рабочих профессий, выполняемых в нерациональной рабочей позе с поднятыми вверх руками, приходится на плечевой пояс и верхние конечности — монтажные, отделочные, малярные, штукатурные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4266786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9" y="1700808"/>
            <a:ext cx="6325076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Симптом </a:t>
            </a:r>
            <a:r>
              <a:rPr lang="ru-RU" sz="2800" b="1" dirty="0" err="1"/>
              <a:t>Доуборна</a:t>
            </a:r>
            <a:r>
              <a:rPr lang="ru-RU" sz="2800" b="1" dirty="0"/>
              <a:t> </a:t>
            </a:r>
            <a:r>
              <a:rPr lang="ru-RU" sz="2800" dirty="0"/>
              <a:t>- усиление боли в области плечевого сустава в момент отведения плеча на угол от </a:t>
            </a:r>
            <a:r>
              <a:rPr lang="ru-RU" sz="2800" b="1" u="sng" dirty="0"/>
              <a:t>60 до 120°– признак поражения </a:t>
            </a:r>
            <a:r>
              <a:rPr lang="ru-RU" sz="2800" b="1" u="sng" dirty="0" err="1"/>
              <a:t>субакромиальной</a:t>
            </a:r>
            <a:r>
              <a:rPr lang="ru-RU" sz="2800" b="1" u="sng" dirty="0"/>
              <a:t> сумки или сухожилия надостной мышцы</a:t>
            </a:r>
            <a:r>
              <a:rPr lang="ru-RU" sz="2800" dirty="0"/>
              <a:t>. Появление болезненности при </a:t>
            </a:r>
            <a:r>
              <a:rPr lang="ru-RU" sz="2800" b="1" u="sng" dirty="0"/>
              <a:t>амплитуде отведения 160–180° указывает на поражение акромиально-ключичного сустава</a:t>
            </a:r>
          </a:p>
        </p:txBody>
      </p:sp>
      <p:pic>
        <p:nvPicPr>
          <p:cNvPr id="8194" name="Picture 2" descr="http://spina-help.ru/wp-content/uploads/2018/10/tupaya-bol-v-ruke-pri-dvizhenii-rukoy-v-storonu-15.jpg">
            <a:extLst>
              <a:ext uri="{FF2B5EF4-FFF2-40B4-BE49-F238E27FC236}">
                <a16:creationId xmlns="" xmlns:a16="http://schemas.microsoft.com/office/drawing/2014/main" id="{3009B21F-C063-4B54-994E-41E1B7479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268760"/>
            <a:ext cx="3876803" cy="4907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22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9" y="1700808"/>
            <a:ext cx="6325076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Симптом </a:t>
            </a:r>
            <a:r>
              <a:rPr lang="ru-RU" sz="2800" b="1" dirty="0" err="1"/>
              <a:t>Леклерка</a:t>
            </a:r>
            <a:r>
              <a:rPr lang="ru-RU" sz="2800" b="1" dirty="0"/>
              <a:t> </a:t>
            </a:r>
            <a:r>
              <a:rPr lang="ru-RU" sz="2800" dirty="0"/>
              <a:t>(«недоумевающее плечо»)</a:t>
            </a:r>
            <a:r>
              <a:rPr lang="ru-RU" sz="2800" b="1" dirty="0"/>
              <a:t> - </a:t>
            </a:r>
            <a:r>
              <a:rPr lang="ru-RU" sz="2800" dirty="0"/>
              <a:t>при попытке отвести плечо больной вынужден подключать мышцы плечевого пояса, поднимая при этом </a:t>
            </a:r>
            <a:r>
              <a:rPr lang="ru-RU" sz="2800" dirty="0" err="1"/>
              <a:t>надплечье</a:t>
            </a:r>
            <a:r>
              <a:rPr lang="ru-RU" sz="2800" dirty="0"/>
              <a:t> вверх, что создает впечатление о недоумевающем пожатии плечами. Данный признак свидетельствует об ограничении активного отведения плеча</a:t>
            </a:r>
            <a:endParaRPr lang="ru-RU" sz="2800" u="sng" dirty="0"/>
          </a:p>
        </p:txBody>
      </p:sp>
      <p:pic>
        <p:nvPicPr>
          <p:cNvPr id="9218" name="Picture 2" descr="https://studfiles.net/html/2706/162/html_2dHBTJFpjq.q653/htmlconvd-LQkdnk178x1.jpg">
            <a:extLst>
              <a:ext uri="{FF2B5EF4-FFF2-40B4-BE49-F238E27FC236}">
                <a16:creationId xmlns="" xmlns:a16="http://schemas.microsoft.com/office/drawing/2014/main" id="{E152B27A-ECF8-4CC5-81E4-528FE097A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96" b="9631"/>
          <a:stretch/>
        </p:blipFill>
        <p:spPr bwMode="auto">
          <a:xfrm>
            <a:off x="6888088" y="2182378"/>
            <a:ext cx="5012749" cy="2493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7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5677003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Рентгенография</a:t>
            </a:r>
          </a:p>
          <a:p>
            <a:r>
              <a:rPr lang="ru-RU" sz="2800" dirty="0"/>
              <a:t>Тепловидение</a:t>
            </a:r>
          </a:p>
          <a:p>
            <a:r>
              <a:rPr lang="ru-RU" sz="2800" dirty="0"/>
              <a:t>Ультразвуковое исследование плечевого сустава</a:t>
            </a:r>
          </a:p>
          <a:p>
            <a:r>
              <a:rPr lang="ru-RU" sz="2800" dirty="0"/>
              <a:t>МРТ для выявления состояния структур вращательной манжетки плеча</a:t>
            </a:r>
            <a:endParaRPr lang="ru-RU" sz="2800" u="sng" dirty="0"/>
          </a:p>
        </p:txBody>
      </p:sp>
      <p:pic>
        <p:nvPicPr>
          <p:cNvPr id="10242" name="Picture 2" descr="http://ustalxirurg.my1.ru/peri.jpg">
            <a:extLst>
              <a:ext uri="{FF2B5EF4-FFF2-40B4-BE49-F238E27FC236}">
                <a16:creationId xmlns="" xmlns:a16="http://schemas.microsoft.com/office/drawing/2014/main" id="{94445748-F347-4F85-B87F-02801E35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49" y="548680"/>
            <a:ext cx="3909303" cy="4549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5828B85-D5BE-4CC4-B32A-22FF9B6B1C0E}"/>
              </a:ext>
            </a:extLst>
          </p:cNvPr>
          <p:cNvSpPr/>
          <p:nvPr/>
        </p:nvSpPr>
        <p:spPr>
          <a:xfrm>
            <a:off x="7248128" y="5229200"/>
            <a:ext cx="4619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"/>
              </a:rPr>
              <a:t>разрежение костной ткани, говорящее о воспалении околосуставных мягких тканей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43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Дифференциальная диагностика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141499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Остеоартроз плечевого сустава</a:t>
            </a:r>
          </a:p>
          <a:p>
            <a:r>
              <a:rPr lang="ru-RU" sz="2800" dirty="0"/>
              <a:t>Остеохондроз шейного отдела позвоночника с корешковым и </a:t>
            </a:r>
            <a:r>
              <a:rPr lang="ru-RU" sz="2800" dirty="0" err="1"/>
              <a:t>миотоническим</a:t>
            </a:r>
            <a:r>
              <a:rPr lang="ru-RU" sz="2800" dirty="0"/>
              <a:t> синдромами</a:t>
            </a:r>
          </a:p>
        </p:txBody>
      </p:sp>
    </p:spTree>
    <p:extLst>
      <p:ext uri="{BB962C8B-B14F-4D97-AF65-F5344CB8AC3E}">
        <p14:creationId xmlns:p14="http://schemas.microsoft.com/office/powerpoint/2010/main" val="2874945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Профессиональный генез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28328" y="1700808"/>
            <a:ext cx="10369152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отсутствие связи с острой однократной травмой структур плечевого сустава</a:t>
            </a:r>
          </a:p>
          <a:p>
            <a:r>
              <a:rPr lang="ru-RU" sz="2800" dirty="0"/>
              <a:t>устанавливается у работников в возрасте до 40–45 лет (в более старшем возрасте сложно дифференцировать с дегенеративно-дистрофическими изменениями)</a:t>
            </a:r>
          </a:p>
        </p:txBody>
      </p:sp>
    </p:spTree>
    <p:extLst>
      <p:ext uri="{BB962C8B-B14F-4D97-AF65-F5344CB8AC3E}">
        <p14:creationId xmlns:p14="http://schemas.microsoft.com/office/powerpoint/2010/main" val="3232698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Экспертиза профпригодности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789571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Плече-лопаточный </a:t>
            </a:r>
            <a:r>
              <a:rPr lang="ru-RU" sz="2800" dirty="0" err="1"/>
              <a:t>периартроз</a:t>
            </a:r>
            <a:r>
              <a:rPr lang="ru-RU" sz="2800" dirty="0"/>
              <a:t> с выраженной болью и существенным ограничением амплитуды движений влечет потерю профессиональной трудоспособности и может быть причиной инвалидизации заболевшего</a:t>
            </a:r>
          </a:p>
          <a:p>
            <a:r>
              <a:rPr lang="ru-RU" sz="2800" dirty="0"/>
              <a:t>Лечение при таком варианте заболевания приводит лишь к временному незначительному улучшению</a:t>
            </a:r>
          </a:p>
        </p:txBody>
      </p:sp>
    </p:spTree>
    <p:extLst>
      <p:ext uri="{BB962C8B-B14F-4D97-AF65-F5344CB8AC3E}">
        <p14:creationId xmlns:p14="http://schemas.microsoft.com/office/powerpoint/2010/main" val="2822828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Лечение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9" y="1700808"/>
            <a:ext cx="9144000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Нестероидные противовоспалительные средства</a:t>
            </a:r>
          </a:p>
          <a:p>
            <a:r>
              <a:rPr lang="ru-RU" sz="2800" dirty="0"/>
              <a:t>Новокаиновые блокады</a:t>
            </a:r>
          </a:p>
          <a:p>
            <a:r>
              <a:rPr lang="ru-RU" sz="2800" dirty="0"/>
              <a:t>ФТЛ, ЛФК</a:t>
            </a:r>
          </a:p>
        </p:txBody>
      </p:sp>
    </p:spTree>
    <p:extLst>
      <p:ext uri="{BB962C8B-B14F-4D97-AF65-F5344CB8AC3E}">
        <p14:creationId xmlns:p14="http://schemas.microsoft.com/office/powerpoint/2010/main" val="3399591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369152" cy="1143000"/>
          </a:xfrm>
        </p:spPr>
        <p:txBody>
          <a:bodyPr rtlCol="0">
            <a:normAutofit fontScale="90000"/>
          </a:bodyPr>
          <a:lstStyle/>
          <a:p>
            <a:r>
              <a:rPr lang="ru-RU" b="1" u="sng" dirty="0" err="1"/>
              <a:t>Стилоидоз</a:t>
            </a:r>
            <a:r>
              <a:rPr lang="ru-RU" b="1" u="sng" dirty="0"/>
              <a:t> лучевой кости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(болезнь де </a:t>
            </a:r>
            <a:r>
              <a:rPr lang="ru-RU" dirty="0" err="1"/>
              <a:t>Кервена</a:t>
            </a:r>
            <a:r>
              <a:rPr lang="ru-RU" dirty="0"/>
              <a:t>, </a:t>
            </a:r>
            <a:r>
              <a:rPr lang="ru-RU" dirty="0" err="1"/>
              <a:t>теносиновит</a:t>
            </a:r>
            <a:r>
              <a:rPr lang="ru-RU" dirty="0"/>
              <a:t> шиловидного отростка лучевой кости)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20214" y="2060848"/>
            <a:ext cx="7025074" cy="4032448"/>
          </a:xfrm>
        </p:spPr>
        <p:txBody>
          <a:bodyPr rtlCol="0">
            <a:normAutofit fontScale="92500" lnSpcReduction="20000"/>
          </a:bodyPr>
          <a:lstStyle/>
          <a:p>
            <a:r>
              <a:rPr lang="ru-RU" sz="2800" dirty="0"/>
              <a:t>заболевание названо в честь швейцарского хирурга, в 1895 году впервые описавшего боль, связанную с движением большого пальца</a:t>
            </a:r>
          </a:p>
          <a:p>
            <a:r>
              <a:rPr lang="ru-RU" sz="2800" dirty="0"/>
              <a:t>заболевание характеризуется воспалительными, а в последующем и дегенеративно-дистрофическими изменениями в области I канала тыльной связки запястья, через который проходят сухожилия m. </a:t>
            </a:r>
            <a:r>
              <a:rPr lang="ru-RU" sz="2800" dirty="0" err="1"/>
              <a:t>abductor</a:t>
            </a:r>
            <a:r>
              <a:rPr lang="ru-RU" sz="2800" dirty="0"/>
              <a:t> </a:t>
            </a:r>
            <a:r>
              <a:rPr lang="ru-RU" sz="2800" dirty="0" err="1"/>
              <a:t>pollicis</a:t>
            </a:r>
            <a:r>
              <a:rPr lang="ru-RU" sz="2800" dirty="0"/>
              <a:t> </a:t>
            </a:r>
            <a:r>
              <a:rPr lang="ru-RU" sz="2800" dirty="0" err="1"/>
              <a:t>longus</a:t>
            </a:r>
            <a:r>
              <a:rPr lang="ru-RU" sz="2800" dirty="0"/>
              <a:t> (длинная мышца, отводящая большой палец кисти) и m. </a:t>
            </a:r>
            <a:r>
              <a:rPr lang="ru-RU" sz="2800" dirty="0" err="1"/>
              <a:t>extensor</a:t>
            </a:r>
            <a:r>
              <a:rPr lang="ru-RU" sz="2800" dirty="0"/>
              <a:t> </a:t>
            </a:r>
            <a:r>
              <a:rPr lang="ru-RU" sz="2800" dirty="0" err="1"/>
              <a:t>pollicis</a:t>
            </a:r>
            <a:r>
              <a:rPr lang="ru-RU" sz="2800" dirty="0"/>
              <a:t> </a:t>
            </a:r>
            <a:r>
              <a:rPr lang="ru-RU" sz="2800" dirty="0" err="1"/>
              <a:t>brevis</a:t>
            </a:r>
            <a:r>
              <a:rPr lang="ru-RU" sz="2800" dirty="0"/>
              <a:t> (короткий разгибатель большого пальца кисти)</a:t>
            </a:r>
          </a:p>
        </p:txBody>
      </p:sp>
      <p:pic>
        <p:nvPicPr>
          <p:cNvPr id="11266" name="Picture 2" descr="https://upload.wikimedia.org/wikipedia/commons/7/73/Fritz_de_Quervain.jpg">
            <a:extLst>
              <a:ext uri="{FF2B5EF4-FFF2-40B4-BE49-F238E27FC236}">
                <a16:creationId xmlns="" xmlns:a16="http://schemas.microsoft.com/office/drawing/2014/main" id="{BD9DEC82-AEE2-4E5C-8B66-5C1C1D742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/>
        </p:blipFill>
        <p:spPr bwMode="auto">
          <a:xfrm>
            <a:off x="8256240" y="1556793"/>
            <a:ext cx="3130078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9FD0C02-3C6C-4070-A935-35CA05D07315}"/>
              </a:ext>
            </a:extLst>
          </p:cNvPr>
          <p:cNvSpPr/>
          <p:nvPr/>
        </p:nvSpPr>
        <p:spPr>
          <a:xfrm>
            <a:off x="8710237" y="6011996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Доктор де </a:t>
            </a:r>
            <a:r>
              <a:rPr lang="ru-RU" b="1" dirty="0" err="1">
                <a:latin typeface="Arial" panose="020B0604020202020204" pitchFamily="34" charset="0"/>
              </a:rPr>
              <a:t>Кервен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837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ebstarkmedia.com/wp-content/uploads/2018/08/Screen-Shot-2018-08-07-at-3.59.14-PM.png">
            <a:extLst>
              <a:ext uri="{FF2B5EF4-FFF2-40B4-BE49-F238E27FC236}">
                <a16:creationId xmlns="" xmlns:a16="http://schemas.microsoft.com/office/drawing/2014/main" id="{AFB32AC0-8806-450D-8958-BD5779CB7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39809" b="10101"/>
          <a:stretch/>
        </p:blipFill>
        <p:spPr bwMode="auto">
          <a:xfrm>
            <a:off x="6600055" y="260648"/>
            <a:ext cx="4464497" cy="616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lideplayer.com/slide/5820651/19/images/30/14.+....anatomical+snuffbox+lateral+border+tendons+of.jpg">
            <a:extLst>
              <a:ext uri="{FF2B5EF4-FFF2-40B4-BE49-F238E27FC236}">
                <a16:creationId xmlns="" xmlns:a16="http://schemas.microsoft.com/office/drawing/2014/main" id="{BD465922-C568-483E-92B6-A049BC7D6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r="55512" b="37400"/>
          <a:stretch/>
        </p:blipFill>
        <p:spPr bwMode="auto">
          <a:xfrm>
            <a:off x="1127448" y="1412776"/>
            <a:ext cx="4067944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85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Патогенез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861580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при однообразных движениях в лучезапястном суставе возникает </a:t>
            </a:r>
            <a:r>
              <a:rPr lang="ru-RU" sz="2800" dirty="0" err="1"/>
              <a:t>микротравматизация</a:t>
            </a:r>
            <a:r>
              <a:rPr lang="ru-RU" sz="2800" dirty="0"/>
              <a:t> сухожилий. Надрыв сухожильных волокон вызывает воспаление соединительной ткани, что приводит к сужению запястного канала, ущемлению проходящих в нем сосудов и срединного нерва. </a:t>
            </a:r>
            <a:r>
              <a:rPr lang="ru-RU" sz="2800" b="1" u="sng" dirty="0"/>
              <a:t>Иногда заболевание возникает вследствие травмы кисти и </a:t>
            </a:r>
            <a:r>
              <a:rPr lang="ru-RU" sz="2800" b="1" u="sng" dirty="0" err="1"/>
              <a:t>переразгибания</a:t>
            </a:r>
            <a:r>
              <a:rPr lang="ru-RU" sz="2800" b="1" u="sng" dirty="0"/>
              <a:t> большого пальца руки</a:t>
            </a:r>
            <a:r>
              <a:rPr lang="ru-RU" sz="2800" dirty="0"/>
              <a:t>. Длительное течение заболевания способствует фиброзному перерождению связок и полной утрате способности кисти к сгибанию и разгибанию</a:t>
            </a:r>
          </a:p>
        </p:txBody>
      </p:sp>
    </p:spTree>
    <p:extLst>
      <p:ext uri="{BB962C8B-B14F-4D97-AF65-F5344CB8AC3E}">
        <p14:creationId xmlns:p14="http://schemas.microsoft.com/office/powerpoint/2010/main" val="70838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23392" y="385936"/>
            <a:ext cx="10369152" cy="1143000"/>
          </a:xfrm>
        </p:spPr>
        <p:txBody>
          <a:bodyPr rtlCol="0">
            <a:normAutofit/>
          </a:bodyPr>
          <a:lstStyle/>
          <a:p>
            <a:r>
              <a:rPr lang="ru-RU" dirty="0"/>
              <a:t>Показатели количественной оценки тяжести труда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23392" y="2204864"/>
            <a:ext cx="11149611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стереотипные рабочие движения</a:t>
            </a:r>
          </a:p>
          <a:p>
            <a:r>
              <a:rPr lang="ru-RU" sz="2800" dirty="0"/>
              <a:t>статическая нагрузка </a:t>
            </a:r>
          </a:p>
          <a:p>
            <a:r>
              <a:rPr lang="ru-RU" sz="2800" dirty="0"/>
              <a:t>рабочая поза</a:t>
            </a:r>
          </a:p>
        </p:txBody>
      </p:sp>
      <p:pic>
        <p:nvPicPr>
          <p:cNvPr id="10242" name="Picture 2" descr="https://obreteniemasterstva.ru/wp-content/uploads/2015/10/6998.jpg">
            <a:extLst>
              <a:ext uri="{FF2B5EF4-FFF2-40B4-BE49-F238E27FC236}">
                <a16:creationId xmlns="" xmlns:a16="http://schemas.microsoft.com/office/drawing/2014/main" id="{26C9943B-D040-4567-9C71-913AA899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492896"/>
            <a:ext cx="5370006" cy="3793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91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07028" y="-387424"/>
            <a:ext cx="10369152" cy="1143000"/>
          </a:xfrm>
        </p:spPr>
        <p:txBody>
          <a:bodyPr rtlCol="0"/>
          <a:lstStyle/>
          <a:p>
            <a:r>
              <a:rPr lang="ru-RU" dirty="0"/>
              <a:t>Патогенез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836712"/>
            <a:ext cx="10789571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Развитее заболевания обуславливают: физические перегрузки при работе (движения запястья из стороны в сторону: живописные работы, </a:t>
            </a:r>
            <a:r>
              <a:rPr lang="ru-RU" sz="2800" dirty="0" err="1"/>
              <a:t>обстукивание</a:t>
            </a:r>
            <a:r>
              <a:rPr lang="ru-RU" sz="2800" dirty="0"/>
              <a:t> деталей молотком, и </a:t>
            </a:r>
            <a:r>
              <a:rPr lang="ru-RU" sz="2800" dirty="0" err="1"/>
              <a:t>пр</a:t>
            </a:r>
            <a:r>
              <a:rPr lang="ru-RU" sz="2800" dirty="0"/>
              <a:t>)</a:t>
            </a:r>
          </a:p>
          <a:p>
            <a:r>
              <a:rPr lang="ru-RU" sz="2800" dirty="0"/>
              <a:t>Заболевание обычно встречается в возрасте 30 - 50 лет, у женщин в 8 раз чаще, чем у мужчин</a:t>
            </a:r>
          </a:p>
        </p:txBody>
      </p:sp>
      <p:pic>
        <p:nvPicPr>
          <p:cNvPr id="13314" name="Picture 2" descr="https://avatars.mds.yandex.net/get-zen_doc/100325/pub_5c0e610beb86bc00a938af87_5c0e644b23d41400ab9269cd/scale_600">
            <a:extLst>
              <a:ext uri="{FF2B5EF4-FFF2-40B4-BE49-F238E27FC236}">
                <a16:creationId xmlns="" xmlns:a16="http://schemas.microsoft.com/office/drawing/2014/main" id="{131D3101-607B-4E16-8BB8-3628B5FD4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3" y="3212976"/>
            <a:ext cx="5904657" cy="3122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900igr.net/up/datai/78261/0006-006-.jpg">
            <a:extLst>
              <a:ext uri="{FF2B5EF4-FFF2-40B4-BE49-F238E27FC236}">
                <a16:creationId xmlns="" xmlns:a16="http://schemas.microsoft.com/office/drawing/2014/main" id="{31937414-2FD3-49FB-AD32-D6670CE92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18121" r="11104" b="5597"/>
          <a:stretch/>
        </p:blipFill>
        <p:spPr bwMode="auto">
          <a:xfrm>
            <a:off x="7176120" y="3238083"/>
            <a:ext cx="3744416" cy="3097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8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Клиника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861579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Заболевание развивается медленно, постепенно. Острое начало связывают только с травмой шиловидного отростка лучевой кости или основания I пястной кости</a:t>
            </a:r>
          </a:p>
          <a:p>
            <a:r>
              <a:rPr lang="ru-RU" sz="2800" dirty="0"/>
              <a:t>Ведущим симптомом </a:t>
            </a:r>
            <a:r>
              <a:rPr lang="ru-RU" sz="2800" b="1" u="sng" dirty="0"/>
              <a:t>является боль в области шиловидного отростка лучевой кости</a:t>
            </a:r>
            <a:r>
              <a:rPr lang="ru-RU" sz="2800" dirty="0"/>
              <a:t>, усиливающаяся при форсированных движениях I пальца и кисти</a:t>
            </a:r>
          </a:p>
          <a:p>
            <a:r>
              <a:rPr lang="ru-RU" sz="2800" dirty="0"/>
              <a:t>Больные жалуются на приступы сильной боли, особенно по ночам, </a:t>
            </a:r>
            <a:r>
              <a:rPr lang="ru-RU" sz="2800" dirty="0" err="1"/>
              <a:t>иррадиирующие</a:t>
            </a:r>
            <a:r>
              <a:rPr lang="ru-RU" sz="2800" dirty="0"/>
              <a:t> в дистальном направлении в сторону I пальца, и в проксимальном направлении по ходу лучевой кости</a:t>
            </a:r>
          </a:p>
        </p:txBody>
      </p:sp>
    </p:spTree>
    <p:extLst>
      <p:ext uri="{BB962C8B-B14F-4D97-AF65-F5344CB8AC3E}">
        <p14:creationId xmlns:p14="http://schemas.microsoft.com/office/powerpoint/2010/main" val="75078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Клиника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861579" cy="4267200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2800" dirty="0"/>
              <a:t>При осмотре отмечается припухлость шиловидного отростка луча. Контуры анатомической табакерки обычно сглажены. Кожа остается нормального цвета, припухлость принимает форму вертикально расположенного гребешка</a:t>
            </a:r>
          </a:p>
          <a:p>
            <a:r>
              <a:rPr lang="ru-RU" sz="2800" dirty="0" err="1"/>
              <a:t>Пальпаторно</a:t>
            </a:r>
            <a:r>
              <a:rPr lang="ru-RU" sz="2800" dirty="0"/>
              <a:t> определятся болезненная точка, при надавливании на которую возникает очень сильная боль. Она находится над сухожилиями m. </a:t>
            </a:r>
            <a:r>
              <a:rPr lang="fr-FR" sz="2800" dirty="0"/>
              <a:t>a</a:t>
            </a:r>
            <a:r>
              <a:rPr lang="ru-RU" sz="2800" dirty="0" err="1"/>
              <a:t>bductor</a:t>
            </a:r>
            <a:r>
              <a:rPr lang="ru-RU" sz="2800" dirty="0"/>
              <a:t> </a:t>
            </a:r>
            <a:r>
              <a:rPr lang="ru-RU" sz="2800" dirty="0" err="1"/>
              <a:t>pollicis</a:t>
            </a:r>
            <a:r>
              <a:rPr lang="ru-RU" sz="2800" dirty="0"/>
              <a:t> </a:t>
            </a:r>
            <a:r>
              <a:rPr lang="ru-RU" sz="2800" dirty="0" err="1"/>
              <a:t>longus</a:t>
            </a:r>
            <a:r>
              <a:rPr lang="ru-RU" sz="2800" dirty="0"/>
              <a:t> и m. </a:t>
            </a:r>
            <a:r>
              <a:rPr lang="ru-RU" sz="2800" dirty="0" err="1"/>
              <a:t>extensor</a:t>
            </a:r>
            <a:r>
              <a:rPr lang="ru-RU" sz="2800" dirty="0"/>
              <a:t> </a:t>
            </a:r>
            <a:r>
              <a:rPr lang="ru-RU" sz="2800" dirty="0" err="1"/>
              <a:t>pollicis</a:t>
            </a:r>
            <a:r>
              <a:rPr lang="ru-RU" sz="2800" dirty="0"/>
              <a:t> </a:t>
            </a:r>
            <a:r>
              <a:rPr lang="ru-RU" sz="2800" dirty="0" err="1"/>
              <a:t>brevis</a:t>
            </a:r>
            <a:r>
              <a:rPr lang="ru-RU" sz="2800" dirty="0"/>
              <a:t> в том месте, где они выходят из I канала</a:t>
            </a:r>
          </a:p>
          <a:p>
            <a:r>
              <a:rPr lang="ru-RU" sz="2800" dirty="0"/>
              <a:t>При поверхностной скользящей пальпации над шиловидным отростком определяется плотное, неподвижное образование 2–2,5 см шириной. Это измененный </a:t>
            </a:r>
            <a:r>
              <a:rPr lang="ru-RU" sz="2800" dirty="0" err="1"/>
              <a:t>retinaculum</a:t>
            </a:r>
            <a:r>
              <a:rPr lang="ru-RU" sz="2800" dirty="0"/>
              <a:t> </a:t>
            </a:r>
            <a:r>
              <a:rPr lang="ru-RU" sz="2800" dirty="0" err="1"/>
              <a:t>extensorum</a:t>
            </a:r>
            <a:r>
              <a:rPr lang="ru-RU" sz="2800" dirty="0"/>
              <a:t> в области I канала</a:t>
            </a:r>
          </a:p>
        </p:txBody>
      </p:sp>
    </p:spTree>
    <p:extLst>
      <p:ext uri="{BB962C8B-B14F-4D97-AF65-F5344CB8AC3E}">
        <p14:creationId xmlns:p14="http://schemas.microsoft.com/office/powerpoint/2010/main" val="3587859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ld.consilium-medicum.com/media/consilium/05_02/96_2.jpg">
            <a:extLst>
              <a:ext uri="{FF2B5EF4-FFF2-40B4-BE49-F238E27FC236}">
                <a16:creationId xmlns="" xmlns:a16="http://schemas.microsoft.com/office/drawing/2014/main" id="{5253D84F-E9E2-440F-8FD1-7EF546923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412776"/>
            <a:ext cx="5472608" cy="3549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doclvs.ru/medpop/imdekervena/im2.jpg">
            <a:extLst>
              <a:ext uri="{FF2B5EF4-FFF2-40B4-BE49-F238E27FC236}">
                <a16:creationId xmlns="" xmlns:a16="http://schemas.microsoft.com/office/drawing/2014/main" id="{C986B93D-F6BA-4EFF-ACA6-8EDCACA98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4" b="12201"/>
          <a:stretch/>
        </p:blipFill>
        <p:spPr bwMode="auto">
          <a:xfrm>
            <a:off x="6096000" y="1412776"/>
            <a:ext cx="5278438" cy="3578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2282A8A5-AC27-43BF-AAA1-799D1BBD181F}"/>
              </a:ext>
            </a:extLst>
          </p:cNvPr>
          <p:cNvCxnSpPr/>
          <p:nvPr/>
        </p:nvCxnSpPr>
        <p:spPr>
          <a:xfrm>
            <a:off x="2927648" y="1844824"/>
            <a:ext cx="0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7373EF8A-0ED6-4351-A9C9-E53E08DC26C0}"/>
              </a:ext>
            </a:extLst>
          </p:cNvPr>
          <p:cNvCxnSpPr/>
          <p:nvPr/>
        </p:nvCxnSpPr>
        <p:spPr>
          <a:xfrm>
            <a:off x="7968208" y="1916832"/>
            <a:ext cx="0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63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Клиника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861579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Отведение большого пальца на стороне поражения ограничено по амплитуде и болезненно</a:t>
            </a:r>
          </a:p>
          <a:p>
            <a:r>
              <a:rPr lang="ru-RU" sz="2800" dirty="0"/>
              <a:t>Амплитуда движения пальца редко превышает 45–60°, при выраженной клинической картине может не превышать 15°</a:t>
            </a:r>
          </a:p>
        </p:txBody>
      </p:sp>
      <p:pic>
        <p:nvPicPr>
          <p:cNvPr id="16386" name="Picture 2" descr="https://clearbody.org/wp-content/uploads/2018/06/what-is-de-quervains-tenosynovitis-preview.jpg">
            <a:extLst>
              <a:ext uri="{FF2B5EF4-FFF2-40B4-BE49-F238E27FC236}">
                <a16:creationId xmlns="" xmlns:a16="http://schemas.microsoft.com/office/drawing/2014/main" id="{5ABD5F26-14CC-4ABE-BFE4-CAFB24165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3" t="9164" r="14655" b="15237"/>
          <a:stretch/>
        </p:blipFill>
        <p:spPr bwMode="auto">
          <a:xfrm>
            <a:off x="5951984" y="3825044"/>
            <a:ext cx="500564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64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-171400"/>
            <a:ext cx="10369152" cy="1143000"/>
          </a:xfrm>
        </p:spPr>
        <p:txBody>
          <a:bodyPr rtlCol="0"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9" y="1124744"/>
            <a:ext cx="11005595" cy="3024336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симптом Финкельштейна </a:t>
            </a:r>
            <a:r>
              <a:rPr lang="ru-RU" sz="2800" dirty="0"/>
              <a:t>- пациент максимально прижимает I палец к ладони, и сгибает находящуюся в этом положении кисть в локтевую сторону. При положительном симптоме данное движение вызывает резкую боль по лучевой поверхности лучезапястного сустава, что обусловлено натяжением воспаленных сухожилий в I костно-фиброзном канале</a:t>
            </a:r>
          </a:p>
        </p:txBody>
      </p:sp>
      <p:pic>
        <p:nvPicPr>
          <p:cNvPr id="14340" name="Picture 4" descr="http://www.lechenie-sustavov.ru/wp-content/uploads/2011/11/57.jpg">
            <a:extLst>
              <a:ext uri="{FF2B5EF4-FFF2-40B4-BE49-F238E27FC236}">
                <a16:creationId xmlns="" xmlns:a16="http://schemas.microsoft.com/office/drawing/2014/main" id="{E9487940-7BC9-4EB9-B70A-F4D57EFB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717032"/>
            <a:ext cx="6264696" cy="2830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37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-171400"/>
            <a:ext cx="10369152" cy="1143000"/>
          </a:xfrm>
        </p:spPr>
        <p:txBody>
          <a:bodyPr rtlCol="0"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9" y="1124744"/>
            <a:ext cx="11005595" cy="3024336"/>
          </a:xfrm>
        </p:spPr>
        <p:txBody>
          <a:bodyPr rtlCol="0">
            <a:normAutofit/>
          </a:bodyPr>
          <a:lstStyle/>
          <a:p>
            <a:r>
              <a:rPr lang="ru-RU" sz="2800" dirty="0"/>
              <a:t>при рентгенографии - в области шиловидного отростка на стороне поражения обычно хорошо заметно утолщение мягких тканей</a:t>
            </a:r>
          </a:p>
        </p:txBody>
      </p:sp>
      <p:pic>
        <p:nvPicPr>
          <p:cNvPr id="17410" name="Picture 2" descr="ÐÐ¾Ð»ÐµÐ·Ð½Ð¸ Ð´Ðµ ÐÐµÑÐ²ÐµÐ½Ð° ÑÐ¿Ð¾ÑÐ¾Ð±ÑÑÐ²ÑÐµÑ Ð¼Ð½Ð¾Ð¶ÐµÑÑÐ²Ð¾ Ð¿ÑÐ¸ÑÐ¸Ð½">
            <a:extLst>
              <a:ext uri="{FF2B5EF4-FFF2-40B4-BE49-F238E27FC236}">
                <a16:creationId xmlns="" xmlns:a16="http://schemas.microsoft.com/office/drawing/2014/main" id="{C4461803-4B29-4184-979F-558862D2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416100"/>
            <a:ext cx="5766924" cy="377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85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Лечение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1077603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при умеренной выраженности заболевания:  </a:t>
            </a:r>
            <a:r>
              <a:rPr lang="ru-RU" sz="2800" dirty="0"/>
              <a:t>уменьшение нагрузки на руку на работе иммобилизация, лед на место поражения, местное применение противовоспалительных средств (мази, инъекции)</a:t>
            </a:r>
          </a:p>
        </p:txBody>
      </p:sp>
      <p:pic>
        <p:nvPicPr>
          <p:cNvPr id="18434" name="Picture 2" descr="https://medcopy.ru/wp-content/uploads/2018/02/0126tendinitis.jpg">
            <a:extLst>
              <a:ext uri="{FF2B5EF4-FFF2-40B4-BE49-F238E27FC236}">
                <a16:creationId xmlns="" xmlns:a16="http://schemas.microsoft.com/office/drawing/2014/main" id="{30CDA516-1320-4D33-BB67-43C6A7D6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128981"/>
            <a:ext cx="4452868" cy="3366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29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Лечение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1077603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при упорном течении заболевания, выраженной клинической картине:</a:t>
            </a:r>
            <a:r>
              <a:rPr lang="ru-RU" sz="2800" dirty="0"/>
              <a:t>  проводится оперативное лечение - рассечение тыльной связки запястья</a:t>
            </a:r>
          </a:p>
        </p:txBody>
      </p:sp>
      <p:pic>
        <p:nvPicPr>
          <p:cNvPr id="19458" name="Picture 2" descr="https://ok-t.ru/helpiksorg/baza3/28478716356.files/image171.jpg">
            <a:extLst>
              <a:ext uri="{FF2B5EF4-FFF2-40B4-BE49-F238E27FC236}">
                <a16:creationId xmlns="" xmlns:a16="http://schemas.microsoft.com/office/drawing/2014/main" id="{07A06C6B-1530-4CED-9C9C-8E40925B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996952"/>
            <a:ext cx="5184576" cy="3160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14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-459432"/>
            <a:ext cx="10369152" cy="1143000"/>
          </a:xfrm>
        </p:spPr>
        <p:txBody>
          <a:bodyPr rtlCol="0"/>
          <a:lstStyle/>
          <a:p>
            <a:r>
              <a:rPr lang="ru-RU" dirty="0"/>
              <a:t>Остеоартрозы суставов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908720"/>
            <a:ext cx="10861580" cy="5472608"/>
          </a:xfrm>
        </p:spPr>
        <p:txBody>
          <a:bodyPr rtlCol="0">
            <a:normAutofit fontScale="92500" lnSpcReduction="20000"/>
          </a:bodyPr>
          <a:lstStyle/>
          <a:p>
            <a:r>
              <a:rPr lang="ru-RU" sz="2800" b="1" dirty="0"/>
              <a:t>Остеоартрозы</a:t>
            </a:r>
            <a:r>
              <a:rPr lang="ru-RU" sz="2800" dirty="0"/>
              <a:t> — это группа дегенеративно-дистрофических заболеваний суставов, причиной которых является поражение хрящевой ткани суставных поверхностей</a:t>
            </a:r>
          </a:p>
          <a:p>
            <a:r>
              <a:rPr lang="ru-RU" sz="2800" dirty="0"/>
              <a:t>заболевание не имеет специфических клинических проявлений</a:t>
            </a:r>
          </a:p>
          <a:p>
            <a:r>
              <a:rPr lang="ru-RU" sz="2800" dirty="0"/>
              <a:t>профессиональный артроз наблюдается обычно в молодом или среднем возрасте</a:t>
            </a:r>
          </a:p>
          <a:p>
            <a:r>
              <a:rPr lang="ru-RU" sz="2800" dirty="0"/>
              <a:t>наиболее часто поражаются суставы кисти при работе, требующей систематического напряжения кистей, выполняемой в быстром темпе и сопровождающейся травматизацией суставов (сапожники, кузнецы)</a:t>
            </a:r>
          </a:p>
          <a:p>
            <a:r>
              <a:rPr lang="ru-RU" sz="2800" dirty="0"/>
              <a:t>артроз крупных суставов чаще встречается у людей, выполняющих тяжелую работу (горнорабочие, каменщики)</a:t>
            </a:r>
          </a:p>
          <a:p>
            <a:r>
              <a:rPr lang="ru-RU" sz="2800" dirty="0"/>
              <a:t>связь с профессией устанавливается на основании развития поражения при значительном стаже работы на наиболее нагруженной конечности при отсутствии </a:t>
            </a:r>
            <a:r>
              <a:rPr lang="ru-RU" sz="2800" dirty="0" err="1"/>
              <a:t>полиостеоартроза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468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764704"/>
            <a:ext cx="10369152" cy="114300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Гигиеническая характеристика работ, связанных с риском развития профессиональных заболеваний от физических перегрузок и функционального перенапряжения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23392" y="2204864"/>
            <a:ext cx="11149611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при оценке </a:t>
            </a:r>
            <a:r>
              <a:rPr lang="ru-RU" sz="2800" b="1" dirty="0"/>
              <a:t>стереотипных рабочих движений </a:t>
            </a:r>
            <a:r>
              <a:rPr lang="ru-RU" sz="2800" dirty="0"/>
              <a:t>(количество их за смену) необходимо определить вид нагрузки, т. е. ответить на вопрос при участии какой мышечной массы осуществляются стереотипные движения — при локальной нагрузке (с участием мышц кистей и пальцев рук) или при региональной нагрузке (с преимущественным участием мышц рук и плечевого пояса или корпуса и ног)</a:t>
            </a:r>
          </a:p>
        </p:txBody>
      </p:sp>
    </p:spTree>
    <p:extLst>
      <p:ext uri="{BB962C8B-B14F-4D97-AF65-F5344CB8AC3E}">
        <p14:creationId xmlns:p14="http://schemas.microsoft.com/office/powerpoint/2010/main" val="2989350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Профессиональные бурситы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717564" cy="4267200"/>
          </a:xfrm>
        </p:spPr>
        <p:txBody>
          <a:bodyPr rtlCol="0">
            <a:normAutofit lnSpcReduction="10000"/>
          </a:bodyPr>
          <a:lstStyle/>
          <a:p>
            <a:r>
              <a:rPr lang="ru-RU" sz="2800" b="1" dirty="0"/>
              <a:t>Бурситы</a:t>
            </a:r>
            <a:r>
              <a:rPr lang="ru-RU" sz="2800" dirty="0"/>
              <a:t> – это воспалительные заболевания слизистой сумки суставов - возникают постепенно в результате длительной травматизации  (упор на локоть, колено, при большом объеме движений в плечевом суставе)</a:t>
            </a:r>
          </a:p>
          <a:p>
            <a:r>
              <a:rPr lang="ru-RU" sz="2800" dirty="0"/>
              <a:t>К наиболее часто встречающимся профессиональным бурситам относится локтевой (у граверов, чеканщиков, сапожников и т.д.) и </a:t>
            </a:r>
            <a:r>
              <a:rPr lang="ru-RU" sz="2800" dirty="0" err="1"/>
              <a:t>препателлярный</a:t>
            </a:r>
            <a:r>
              <a:rPr lang="ru-RU" sz="2800" dirty="0"/>
              <a:t> (у шахтеров, паркетчиков, плиточников и т.д.) </a:t>
            </a:r>
          </a:p>
          <a:p>
            <a:r>
              <a:rPr lang="ru-RU" sz="2800" dirty="0"/>
              <a:t>Профессиональные бурситы развиваются медленно характеризуются флуктуирующей малоподвижной припухлостью в области соответствующего сустава</a:t>
            </a:r>
          </a:p>
        </p:txBody>
      </p:sp>
    </p:spTree>
    <p:extLst>
      <p:ext uri="{BB962C8B-B14F-4D97-AF65-F5344CB8AC3E}">
        <p14:creationId xmlns:p14="http://schemas.microsoft.com/office/powerpoint/2010/main" val="770091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Профессиональные бурситы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5821020" cy="4267200"/>
          </a:xfrm>
        </p:spPr>
        <p:txBody>
          <a:bodyPr rtlCol="0">
            <a:normAutofit fontScale="92500" lnSpcReduction="20000"/>
          </a:bodyPr>
          <a:lstStyle/>
          <a:p>
            <a:r>
              <a:rPr lang="ru-RU" sz="2800" dirty="0"/>
              <a:t>по мере нарастания выпота в сумке припухлость может достигать значительных размеров, кожа над ней истончается и сращивается с сумкой. Движения в суставе болезненны, но сохраняются в полном объеме</a:t>
            </a:r>
          </a:p>
          <a:p>
            <a:r>
              <a:rPr lang="ru-RU" sz="2800" dirty="0"/>
              <a:t>диагностируют бурсит на основании данных клинической картины (постепенное начало, одностороннее поражение сустава, четкая локализация, отсутствие повреждения сустава и кости)</a:t>
            </a:r>
          </a:p>
        </p:txBody>
      </p:sp>
      <p:pic>
        <p:nvPicPr>
          <p:cNvPr id="20482" name="Picture 2" descr="https://artritu.net/wp-content/uploads/2017/04/annasabzalieva_27-02-2017-20-28_bursit_kolennogo_sustava_simptomy_i_lechenie_foto2.jpg">
            <a:extLst>
              <a:ext uri="{FF2B5EF4-FFF2-40B4-BE49-F238E27FC236}">
                <a16:creationId xmlns="" xmlns:a16="http://schemas.microsoft.com/office/drawing/2014/main" id="{D269010F-E213-4B99-A865-C5DBF096E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844824"/>
            <a:ext cx="5215035" cy="3474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43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Лечение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933587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при начальных проявлениях заболевания показаны покой конечности, тепловые процедуры (парафиновые аппликации), УВЧ-терапия</a:t>
            </a:r>
          </a:p>
          <a:p>
            <a:r>
              <a:rPr lang="ru-RU" sz="2800" dirty="0"/>
              <a:t>при рецидиве бурсита рекомендуются пункция полости сумки</a:t>
            </a:r>
          </a:p>
          <a:p>
            <a:r>
              <a:rPr lang="ru-RU" sz="2800" dirty="0"/>
              <a:t>при хронических бурситах, когда консервативное лечение малоэффективно, показано хирургическое вмешательство – иссечение синовиальной сумки (</a:t>
            </a:r>
            <a:r>
              <a:rPr lang="ru-RU" sz="2800" dirty="0" err="1"/>
              <a:t>бурсэктомия</a:t>
            </a:r>
            <a:r>
              <a:rPr lang="ru-RU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2228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07029" y="-231710"/>
            <a:ext cx="10369152" cy="1143000"/>
          </a:xfrm>
        </p:spPr>
        <p:txBody>
          <a:bodyPr rtlCol="0"/>
          <a:lstStyle/>
          <a:p>
            <a:r>
              <a:rPr lang="ru-RU" dirty="0" err="1"/>
              <a:t>Миофиброз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9" y="1484784"/>
            <a:ext cx="4452867" cy="4267200"/>
          </a:xfrm>
        </p:spPr>
        <p:txBody>
          <a:bodyPr rtlCol="0">
            <a:normAutofit lnSpcReduction="10000"/>
          </a:bodyPr>
          <a:lstStyle/>
          <a:p>
            <a:r>
              <a:rPr lang="ru-RU" sz="2800" dirty="0"/>
              <a:t>это хронические дегенеративно-дистрофические заболевания мышц предплечий и плечевого пояса, характеризующиеся дистрофией мышечного брюшка, с последующей атрофией и развитием в нем фиброзных элементов</a:t>
            </a:r>
          </a:p>
        </p:txBody>
      </p:sp>
      <p:pic>
        <p:nvPicPr>
          <p:cNvPr id="21506" name="Picture 2" descr="https://etozheludok.ru/wp-content/uploads/2018/04/vospalenie-mishc.jpg">
            <a:extLst>
              <a:ext uri="{FF2B5EF4-FFF2-40B4-BE49-F238E27FC236}">
                <a16:creationId xmlns="" xmlns:a16="http://schemas.microsoft.com/office/drawing/2014/main" id="{3543508F-5A47-4ADB-B47B-AE40E1AFA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86" y="695025"/>
            <a:ext cx="5965035" cy="5467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30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 err="1"/>
              <a:t>Миофиброз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501539" cy="4267200"/>
          </a:xfrm>
        </p:spPr>
        <p:txBody>
          <a:bodyPr rtlCol="0">
            <a:normAutofit lnSpcReduction="10000"/>
          </a:bodyPr>
          <a:lstStyle/>
          <a:p>
            <a:r>
              <a:rPr lang="ru-RU" sz="2800" b="1" dirty="0"/>
              <a:t>Профессии:</a:t>
            </a:r>
            <a:r>
              <a:rPr lang="ru-RU" sz="2800" dirty="0"/>
              <a:t> обрубщики чугунного литья, слесари механосборочных работ, массажисты</a:t>
            </a:r>
          </a:p>
          <a:p>
            <a:r>
              <a:rPr lang="ru-RU" sz="2800" dirty="0"/>
              <a:t>развитие </a:t>
            </a:r>
            <a:r>
              <a:rPr lang="ru-RU" sz="2800" dirty="0" err="1"/>
              <a:t>миофиброза</a:t>
            </a:r>
            <a:r>
              <a:rPr lang="ru-RU" sz="2800" dirty="0"/>
              <a:t> возможно при стаже работы 2–3 года в условиях воздействия значительных физических перегрузок, чаще данное заболевание регистрируется при стаже работы 5–7 лет</a:t>
            </a:r>
          </a:p>
          <a:p>
            <a:r>
              <a:rPr lang="ru-RU" sz="2800" dirty="0"/>
              <a:t>чаще всего при </a:t>
            </a:r>
            <a:r>
              <a:rPr lang="ru-RU" sz="2800" dirty="0" err="1"/>
              <a:t>миофиброзе</a:t>
            </a:r>
            <a:r>
              <a:rPr lang="ru-RU" sz="2800" dirty="0"/>
              <a:t> страдают мышцы предплечий, реже отмечается поражение бицепсов или мышц плечевого пояса, возможны сочетанные поражения (множественный </a:t>
            </a:r>
            <a:r>
              <a:rPr lang="ru-RU" sz="2800" dirty="0" err="1"/>
              <a:t>миофиброз</a:t>
            </a:r>
            <a:r>
              <a:rPr lang="ru-RU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92918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717563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I стадия </a:t>
            </a:r>
            <a:r>
              <a:rPr lang="ru-RU" sz="2800" dirty="0"/>
              <a:t>– начальных изменений </a:t>
            </a:r>
          </a:p>
          <a:p>
            <a:r>
              <a:rPr lang="ru-RU" sz="2800" b="1" dirty="0"/>
              <a:t>II стадия </a:t>
            </a:r>
            <a:r>
              <a:rPr lang="ru-RU" sz="2800" dirty="0"/>
              <a:t>– умеренно-выраженных изменений</a:t>
            </a:r>
          </a:p>
          <a:p>
            <a:r>
              <a:rPr lang="ru-RU" sz="2800" b="1" dirty="0"/>
              <a:t>III стадия </a:t>
            </a:r>
            <a:r>
              <a:rPr lang="ru-RU" sz="2800" dirty="0"/>
              <a:t>– выраженных фиброзных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8264348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Клиника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369151" cy="42672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800" b="1" dirty="0"/>
              <a:t>I стадия </a:t>
            </a:r>
          </a:p>
          <a:p>
            <a:r>
              <a:rPr lang="ru-RU" sz="2800" dirty="0"/>
              <a:t>постепенно возникает ноющая боль в пораженных мышцах, возможно ощущение стягивания, судорожные подергивания в мышцах</a:t>
            </a:r>
          </a:p>
          <a:p>
            <a:r>
              <a:rPr lang="ru-RU" sz="2800" dirty="0"/>
              <a:t>снижаются мышечная сила и выносливость</a:t>
            </a:r>
          </a:p>
          <a:p>
            <a:r>
              <a:rPr lang="ru-RU" sz="2800" dirty="0" err="1"/>
              <a:t>пальпаторно</a:t>
            </a:r>
            <a:r>
              <a:rPr lang="ru-RU" sz="2800" dirty="0"/>
              <a:t> отмечается уплотнение и болезненность мышечного брюшка</a:t>
            </a:r>
          </a:p>
        </p:txBody>
      </p:sp>
    </p:spTree>
    <p:extLst>
      <p:ext uri="{BB962C8B-B14F-4D97-AF65-F5344CB8AC3E}">
        <p14:creationId xmlns:p14="http://schemas.microsoft.com/office/powerpoint/2010/main" val="9403237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Клиника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717564" cy="42672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800" b="1" dirty="0"/>
              <a:t>I</a:t>
            </a:r>
            <a:r>
              <a:rPr lang="en-US" sz="2800" b="1" dirty="0"/>
              <a:t>I</a:t>
            </a:r>
            <a:r>
              <a:rPr lang="ru-RU" sz="2800" b="1" dirty="0"/>
              <a:t> стадия </a:t>
            </a:r>
          </a:p>
          <a:p>
            <a:r>
              <a:rPr lang="ru-RU" sz="2800" dirty="0"/>
              <a:t>боль и снижение выносливости выражены более ощутимо</a:t>
            </a:r>
          </a:p>
          <a:p>
            <a:r>
              <a:rPr lang="ru-RU" sz="2800" dirty="0"/>
              <a:t>состояние весьма компенсированное, больной привычную работу выполняет, но с явным дискомфортом</a:t>
            </a:r>
          </a:p>
          <a:p>
            <a:r>
              <a:rPr lang="ru-RU" sz="2800" dirty="0" err="1"/>
              <a:t>пальпаторно</a:t>
            </a:r>
            <a:r>
              <a:rPr lang="ru-RU" sz="2800" dirty="0"/>
              <a:t> мышца диффузно уплотнена и болезненна, в мышечном брюшке появляются мелкие фиброзные «тяжи» и узелки</a:t>
            </a:r>
          </a:p>
        </p:txBody>
      </p:sp>
    </p:spTree>
    <p:extLst>
      <p:ext uri="{BB962C8B-B14F-4D97-AF65-F5344CB8AC3E}">
        <p14:creationId xmlns:p14="http://schemas.microsoft.com/office/powerpoint/2010/main" val="13689915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Клиника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717564" cy="42672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800" b="1" dirty="0"/>
              <a:t>I</a:t>
            </a:r>
            <a:r>
              <a:rPr lang="en-US" sz="2800" b="1" dirty="0"/>
              <a:t>II</a:t>
            </a:r>
            <a:r>
              <a:rPr lang="ru-RU" sz="2800" b="1" dirty="0"/>
              <a:t> стадия </a:t>
            </a:r>
          </a:p>
          <a:p>
            <a:r>
              <a:rPr lang="ru-RU" sz="2800" dirty="0"/>
              <a:t>боль в мышцах может быть разной интенсивности</a:t>
            </a:r>
          </a:p>
          <a:p>
            <a:r>
              <a:rPr lang="ru-RU" sz="2800" dirty="0"/>
              <a:t>отмечается выраженное снижение силы и выносливости мышц, выраженная атрофия мышечного брюшка и выраженные фиброзные тяжи и узлы</a:t>
            </a:r>
          </a:p>
        </p:txBody>
      </p:sp>
    </p:spTree>
    <p:extLst>
      <p:ext uri="{BB962C8B-B14F-4D97-AF65-F5344CB8AC3E}">
        <p14:creationId xmlns:p14="http://schemas.microsoft.com/office/powerpoint/2010/main" val="251793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9" y="1700808"/>
            <a:ext cx="9144000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УЗИ</a:t>
            </a:r>
          </a:p>
          <a:p>
            <a:r>
              <a:rPr lang="ru-RU" sz="2800" dirty="0"/>
              <a:t>Игольчатая </a:t>
            </a:r>
            <a:r>
              <a:rPr lang="ru-RU" sz="2800" dirty="0" err="1"/>
              <a:t>электронейромиография</a:t>
            </a:r>
            <a:endParaRPr lang="ru-RU" sz="2800" dirty="0"/>
          </a:p>
          <a:p>
            <a:r>
              <a:rPr lang="ru-RU" sz="2800" dirty="0"/>
              <a:t>Контрастная рентгенография</a:t>
            </a:r>
          </a:p>
          <a:p>
            <a:r>
              <a:rPr lang="ru-RU" sz="2800" dirty="0"/>
              <a:t>Тепловизионная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305431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801200" cy="1143000"/>
          </a:xfrm>
        </p:spPr>
        <p:txBody>
          <a:bodyPr rtlCol="0">
            <a:normAutofit/>
          </a:bodyPr>
          <a:lstStyle/>
          <a:p>
            <a:r>
              <a:rPr lang="ru-RU" dirty="0"/>
              <a:t>Оценка тяжести труда по </a:t>
            </a:r>
            <a:r>
              <a:rPr lang="ru-RU" b="1" dirty="0"/>
              <a:t>стереотипным рабочим движениям</a:t>
            </a:r>
            <a:r>
              <a:rPr lang="ru-RU" dirty="0"/>
              <a:t> (количество за смену)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84B7B6E-3756-45E0-9AA2-4E2C55DB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24" y="1628800"/>
            <a:ext cx="7420351" cy="451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05517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Экспертиза профпригодности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357523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показано рациональное трудоустройство больного, направление на МСЭ</a:t>
            </a:r>
          </a:p>
          <a:p>
            <a:r>
              <a:rPr lang="ru-RU" sz="2800" dirty="0"/>
              <a:t>при выраженной атрофии мышц со значительным снижении силы и выносливости наступает выраженное снижение способности к профессиональной деятельности, что неизбежно влечет стойкую инвалидизацию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153539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369152" cy="1143000"/>
          </a:xfrm>
        </p:spPr>
        <p:txBody>
          <a:bodyPr rtlCol="0"/>
          <a:lstStyle/>
          <a:p>
            <a:r>
              <a:rPr lang="ru-RU" dirty="0"/>
              <a:t>Лечение и прогноз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1077603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лечение </a:t>
            </a:r>
            <a:r>
              <a:rPr lang="ru-RU" sz="2800" dirty="0" err="1"/>
              <a:t>миофиброза</a:t>
            </a:r>
            <a:r>
              <a:rPr lang="ru-RU" sz="2800" dirty="0"/>
              <a:t>, пока больной работает в условиях физических перегрузок, не эффективно</a:t>
            </a:r>
          </a:p>
          <a:p>
            <a:r>
              <a:rPr lang="ru-RU" sz="2800" dirty="0"/>
              <a:t>массаж, физиотерапия, ЛФК</a:t>
            </a:r>
          </a:p>
          <a:p>
            <a:r>
              <a:rPr lang="ru-RU" sz="2800" dirty="0"/>
              <a:t>начальные проявления заболевания в молодом и среднем возрасте способны к обратному развитию даже без лечения, вне контакта с </a:t>
            </a:r>
            <a:r>
              <a:rPr lang="ru-RU" sz="2800" dirty="0" err="1"/>
              <a:t>физперегрузками</a:t>
            </a:r>
            <a:endParaRPr lang="ru-RU" sz="2800" dirty="0"/>
          </a:p>
          <a:p>
            <a:r>
              <a:rPr lang="ru-RU" sz="2800" dirty="0"/>
              <a:t>выраженные изменения в мышцах не обратимы</a:t>
            </a:r>
          </a:p>
        </p:txBody>
      </p:sp>
    </p:spTree>
    <p:extLst>
      <p:ext uri="{BB962C8B-B14F-4D97-AF65-F5344CB8AC3E}">
        <p14:creationId xmlns:p14="http://schemas.microsoft.com/office/powerpoint/2010/main" val="7550084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628800"/>
            <a:ext cx="10369152" cy="1143000"/>
          </a:xfrm>
        </p:spPr>
        <p:txBody>
          <a:bodyPr rtlCol="0"/>
          <a:lstStyle/>
          <a:p>
            <a:pPr algn="ctr"/>
            <a:r>
              <a:rPr lang="ru-RU" dirty="0"/>
              <a:t>КЛИНИЧЕСКИЙ РАЗБОР</a:t>
            </a:r>
          </a:p>
        </p:txBody>
      </p:sp>
    </p:spTree>
    <p:extLst>
      <p:ext uri="{BB962C8B-B14F-4D97-AF65-F5344CB8AC3E}">
        <p14:creationId xmlns:p14="http://schemas.microsoft.com/office/powerpoint/2010/main" val="31728708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369152" cy="1143000"/>
          </a:xfrm>
        </p:spPr>
        <p:txBody>
          <a:bodyPr rtlCol="0">
            <a:normAutofit fontScale="90000"/>
          </a:bodyPr>
          <a:lstStyle/>
          <a:p>
            <a:r>
              <a:rPr lang="ru-RU" b="1" dirty="0"/>
              <a:t>Игнатова Валентина Валентиновна</a:t>
            </a:r>
            <a:r>
              <a:rPr lang="ru-RU" dirty="0"/>
              <a:t>, 1956 г.р.               (62 г), работает в ООО «</a:t>
            </a:r>
            <a:r>
              <a:rPr lang="ru-RU" dirty="0" err="1"/>
              <a:t>Горстройзаказчик</a:t>
            </a:r>
            <a:r>
              <a:rPr lang="ru-RU" dirty="0"/>
              <a:t>» в профессии – штукатур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67408" y="1916832"/>
            <a:ext cx="10861580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Поступила по направлению БУЗ ВО «Череповецкая городская больница №2», для экспертизы установления связи заболевания с профессией.</a:t>
            </a:r>
          </a:p>
          <a:p>
            <a:pPr marL="0" indent="0">
              <a:buNone/>
            </a:pPr>
            <a:r>
              <a:rPr lang="ru-RU" sz="2800" dirty="0"/>
              <a:t>с диагнозом: </a:t>
            </a:r>
          </a:p>
          <a:p>
            <a:pPr marL="0" indent="0">
              <a:buNone/>
            </a:pPr>
            <a:r>
              <a:rPr lang="ru-RU" sz="2800" dirty="0"/>
              <a:t>-G62.8 Другие уточненные полиневропатии</a:t>
            </a:r>
          </a:p>
        </p:txBody>
      </p:sp>
    </p:spTree>
    <p:extLst>
      <p:ext uri="{BB962C8B-B14F-4D97-AF65-F5344CB8AC3E}">
        <p14:creationId xmlns:p14="http://schemas.microsoft.com/office/powerpoint/2010/main" val="8106738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009112" cy="1143000"/>
          </a:xfrm>
        </p:spPr>
        <p:txBody>
          <a:bodyPr rtlCol="0"/>
          <a:lstStyle/>
          <a:p>
            <a:r>
              <a:rPr lang="ru-RU" u="sng" dirty="0"/>
              <a:t>На экспертизу представлены следующие документы: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861579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Заверенная копия трудовой книжки</a:t>
            </a:r>
          </a:p>
          <a:p>
            <a:r>
              <a:rPr lang="ru-RU" sz="2800" dirty="0"/>
              <a:t>Санитарно-гигиеническая характеристика № 08-10/6432-17 от 25.12.2017 г</a:t>
            </a:r>
          </a:p>
          <a:p>
            <a:r>
              <a:rPr lang="ru-RU" sz="2800" dirty="0"/>
              <a:t>Данные ПМО</a:t>
            </a:r>
          </a:p>
          <a:p>
            <a:r>
              <a:rPr lang="ru-RU" sz="2800" dirty="0"/>
              <a:t>Выписка из амбулаторных карт за период с 1973 г по 2018 г</a:t>
            </a:r>
          </a:p>
        </p:txBody>
      </p:sp>
    </p:spTree>
    <p:extLst>
      <p:ext uri="{BB962C8B-B14F-4D97-AF65-F5344CB8AC3E}">
        <p14:creationId xmlns:p14="http://schemas.microsoft.com/office/powerpoint/2010/main" val="15111290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3994" y="-459432"/>
            <a:ext cx="11161240" cy="1143000"/>
          </a:xfrm>
        </p:spPr>
        <p:txBody>
          <a:bodyPr rtlCol="0"/>
          <a:lstStyle/>
          <a:p>
            <a:r>
              <a:rPr lang="ru-RU" dirty="0"/>
              <a:t>Согласно копии трудовой книжки и данным СГХ: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E75E575-8396-4AB6-93CD-9D6AE74A3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836712"/>
            <a:ext cx="981413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554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3994" y="-459432"/>
            <a:ext cx="11161240" cy="1143000"/>
          </a:xfrm>
        </p:spPr>
        <p:txBody>
          <a:bodyPr rtlCol="0"/>
          <a:lstStyle/>
          <a:p>
            <a:r>
              <a:rPr lang="ru-RU" dirty="0"/>
              <a:t>Согласно копии трудовой книжки и данным СГХ: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30C0C4-53B0-4723-93F6-23F2A51B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764704"/>
            <a:ext cx="6336704" cy="57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839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32044" y="0"/>
            <a:ext cx="9144000" cy="1143000"/>
          </a:xfrm>
        </p:spPr>
        <p:txBody>
          <a:bodyPr rtlCol="0"/>
          <a:lstStyle/>
          <a:p>
            <a:r>
              <a:rPr lang="ru-RU" u="sng" dirty="0" err="1"/>
              <a:t>Профмаршрут</a:t>
            </a:r>
            <a:r>
              <a:rPr lang="ru-RU" u="sng" dirty="0"/>
              <a:t>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1221619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Общий стаж работы – 46 лет 2 </a:t>
            </a:r>
            <a:r>
              <a:rPr lang="ru-RU" sz="2800" dirty="0" err="1"/>
              <a:t>мес</a:t>
            </a:r>
            <a:endParaRPr lang="ru-RU" sz="2800" dirty="0"/>
          </a:p>
          <a:p>
            <a:r>
              <a:rPr lang="ru-RU" sz="2800" dirty="0"/>
              <a:t>Стаж работы </a:t>
            </a:r>
            <a:r>
              <a:rPr lang="ru-RU" sz="2800" b="1" dirty="0"/>
              <a:t>штукатуром </a:t>
            </a:r>
            <a:r>
              <a:rPr lang="ru-RU" sz="2800" dirty="0"/>
              <a:t>– 44 года 3 </a:t>
            </a:r>
            <a:r>
              <a:rPr lang="ru-RU" sz="2800" dirty="0" err="1"/>
              <a:t>мес</a:t>
            </a:r>
            <a:endParaRPr lang="ru-RU" sz="2800" dirty="0"/>
          </a:p>
          <a:p>
            <a:r>
              <a:rPr lang="ru-RU" sz="2800" dirty="0"/>
              <a:t>Стаж работы </a:t>
            </a:r>
            <a:r>
              <a:rPr lang="ru-RU" sz="2800" b="1" dirty="0"/>
              <a:t>в условиях воздействия неблагоприятных производственных факторов </a:t>
            </a:r>
            <a:r>
              <a:rPr lang="ru-RU" sz="2800" dirty="0"/>
              <a:t>– 44 года 3 </a:t>
            </a:r>
            <a:r>
              <a:rPr lang="ru-RU" sz="2800" dirty="0" err="1"/>
              <a:t>мес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3881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9416" y="-234280"/>
            <a:ext cx="9144000" cy="1143000"/>
          </a:xfrm>
        </p:spPr>
        <p:txBody>
          <a:bodyPr rtlCol="0"/>
          <a:lstStyle/>
          <a:p>
            <a:r>
              <a:rPr lang="ru-RU" u="sng" dirty="0"/>
              <a:t>Особенности работы: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79376" y="1412776"/>
            <a:ext cx="11377263" cy="5544616"/>
          </a:xfrm>
        </p:spPr>
        <p:txBody>
          <a:bodyPr rtlCol="0">
            <a:normAutofit/>
          </a:bodyPr>
          <a:lstStyle/>
          <a:p>
            <a:r>
              <a:rPr lang="ru-RU" sz="2800" dirty="0"/>
              <a:t>Выполняет штукатурные работы в помещениях, где проводятся отделочные работы. Штукатурные работы состоят из основных и вспомогательных операций</a:t>
            </a:r>
          </a:p>
          <a:p>
            <a:r>
              <a:rPr lang="ru-RU" sz="2800" b="1" dirty="0"/>
              <a:t>Вспомогательные операции </a:t>
            </a:r>
            <a:r>
              <a:rPr lang="ru-RU" sz="2800" dirty="0"/>
              <a:t>занимают 15-20% рабочего времени и связаны с подготовкой рабочего места, для этого, штукатур подносит к месту выполнения работ, используемые ручные инструменты - лоток «сокол», лопатку-кельму, мастерок, терки, </a:t>
            </a:r>
            <a:r>
              <a:rPr lang="ru-RU" sz="2800" dirty="0" err="1"/>
              <a:t>полутерки</a:t>
            </a:r>
            <a:r>
              <a:rPr lang="ru-RU" sz="2800" dirty="0"/>
              <a:t>, ведра</a:t>
            </a:r>
          </a:p>
        </p:txBody>
      </p:sp>
    </p:spTree>
    <p:extLst>
      <p:ext uri="{BB962C8B-B14F-4D97-AF65-F5344CB8AC3E}">
        <p14:creationId xmlns:p14="http://schemas.microsoft.com/office/powerpoint/2010/main" val="40855672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kor-trade.ru/image/cache/product_images/1409903579-700x700.png">
            <a:extLst>
              <a:ext uri="{FF2B5EF4-FFF2-40B4-BE49-F238E27FC236}">
                <a16:creationId xmlns="" xmlns:a16="http://schemas.microsoft.com/office/drawing/2014/main" id="{16691BCA-248B-4B0F-A578-2D8A579E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548680"/>
            <a:ext cx="4773910" cy="4773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roydomsale.ru/upload/iblock/db8/db8f0d0b407d7524a83129706b4978ca.jpg">
            <a:extLst>
              <a:ext uri="{FF2B5EF4-FFF2-40B4-BE49-F238E27FC236}">
                <a16:creationId xmlns="" xmlns:a16="http://schemas.microsoft.com/office/drawing/2014/main" id="{6BED46E5-5E78-47DA-9716-843E73769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00" y="2204864"/>
            <a:ext cx="5394176" cy="4045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6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764704"/>
            <a:ext cx="10369152" cy="114300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Гигиеническая характеристика работ, связанных с риском развития профессиональных заболеваний от физических перегрузок и функционального перенапряжения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23392" y="2204864"/>
            <a:ext cx="11149611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статическая нагрузка </a:t>
            </a:r>
            <a:r>
              <a:rPr lang="ru-RU" sz="2800" dirty="0"/>
              <a:t>— величина статической нагрузки за смену при удержании груза, приложении усилий, измеряемая в килограммах силы, умноженных на секунду (</a:t>
            </a:r>
            <a:r>
              <a:rPr lang="ru-RU" sz="2800" dirty="0" err="1"/>
              <a:t>кгс×с</a:t>
            </a:r>
            <a:r>
              <a:rPr lang="ru-RU" sz="2800" dirty="0"/>
              <a:t>). Для её количественной оценки необходимо помнить, что подсчёт нужно проводить исходя из величины усилия за время его применения в секундах! Статическая нагрузка имеет разную величину для мужчин и женщин и является частным вариантом вынужденной рабочей позы. </a:t>
            </a:r>
            <a:r>
              <a:rPr lang="ru-RU" sz="2800" b="1" dirty="0"/>
              <a:t>Однако ввиду большой гигиенической значимости локальной статической нагрузки этот фактор выделен в самостоятельную группу</a:t>
            </a:r>
          </a:p>
        </p:txBody>
      </p:sp>
    </p:spTree>
    <p:extLst>
      <p:ext uri="{BB962C8B-B14F-4D97-AF65-F5344CB8AC3E}">
        <p14:creationId xmlns:p14="http://schemas.microsoft.com/office/powerpoint/2010/main" val="9664344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9416" y="-459432"/>
            <a:ext cx="9144000" cy="1143000"/>
          </a:xfrm>
        </p:spPr>
        <p:txBody>
          <a:bodyPr rtlCol="0"/>
          <a:lstStyle/>
          <a:p>
            <a:r>
              <a:rPr lang="ru-RU" u="sng" dirty="0"/>
              <a:t>Особенности работы: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51384" y="980728"/>
            <a:ext cx="11377263" cy="5544616"/>
          </a:xfrm>
        </p:spPr>
        <p:txBody>
          <a:bodyPr rtlCol="0">
            <a:normAutofit/>
          </a:bodyPr>
          <a:lstStyle/>
          <a:p>
            <a:r>
              <a:rPr lang="ru-RU" sz="2800" dirty="0"/>
              <a:t>Приготовление растворов из сухих смесей с добавлением воды, осуществляется при помощи ручных электрических миксеров. При выполнении работы, штукатур, удерживая двумя руками за рукоятку миксера (вес миксера «</a:t>
            </a:r>
            <a:r>
              <a:rPr lang="ru-RU" sz="2800" dirty="0" err="1"/>
              <a:t>Интерскол</a:t>
            </a:r>
            <a:r>
              <a:rPr lang="ru-RU" sz="2800" dirty="0"/>
              <a:t>» для замешивания различных строительных растворов до 4,6 кг), опускает венчик в ведро с сухой смесью, постепенно добавляя воду, перемешивает до получения материала необходимой консистенции. Суммарное время приготовления растворов и смесей одним работником составляет до 2-х часов в смену. Растворы из сухих смесей и воды переносятся штукатурами к рабочим местам в ведрах весом по 5-7 кг на расстояние от 5 до 25 метров</a:t>
            </a:r>
          </a:p>
        </p:txBody>
      </p:sp>
    </p:spTree>
    <p:extLst>
      <p:ext uri="{BB962C8B-B14F-4D97-AF65-F5344CB8AC3E}">
        <p14:creationId xmlns:p14="http://schemas.microsoft.com/office/powerpoint/2010/main" val="33877435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kuvalda.ru/_terminal/catalogue/main/landing-57883.png">
            <a:extLst>
              <a:ext uri="{FF2B5EF4-FFF2-40B4-BE49-F238E27FC236}">
                <a16:creationId xmlns="" xmlns:a16="http://schemas.microsoft.com/office/drawing/2014/main" id="{845EEAB2-7E76-43BA-AB21-AE173A0D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309688"/>
            <a:ext cx="10782300" cy="4238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072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aterialyinfo.ru/wp-content/uploads/2017/12/Stroitelnyiy-mikser-2-768x969.jpg">
            <a:extLst>
              <a:ext uri="{FF2B5EF4-FFF2-40B4-BE49-F238E27FC236}">
                <a16:creationId xmlns="" xmlns:a16="http://schemas.microsoft.com/office/drawing/2014/main" id="{0C628DF9-1B74-4E76-BD7B-F226EA1D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78" y="620688"/>
            <a:ext cx="4315844" cy="544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962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9416" y="-459432"/>
            <a:ext cx="9144000" cy="1143000"/>
          </a:xfrm>
        </p:spPr>
        <p:txBody>
          <a:bodyPr rtlCol="0"/>
          <a:lstStyle/>
          <a:p>
            <a:r>
              <a:rPr lang="ru-RU" u="sng" dirty="0"/>
              <a:t>Особенности работы: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79376" y="836712"/>
            <a:ext cx="11377263" cy="5544616"/>
          </a:xfrm>
        </p:spPr>
        <p:txBody>
          <a:bodyPr rtlCol="0">
            <a:normAutofit lnSpcReduction="10000"/>
          </a:bodyPr>
          <a:lstStyle/>
          <a:p>
            <a:r>
              <a:rPr lang="ru-RU" sz="2800" dirty="0"/>
              <a:t>Также, эпизодически, штукатуры вдвоем перемещают мешки со смесями массой 25 кг на расстояние до 25 метров и высоту 3 этажа. Для механизации процесса доставки смеси до места проведения работ на верхних этажах используется электрическая лебедка. Для подготовки больших объемов строительных растворов на отделочных участках используется механизированный способ приготовления с помощью штукатурной станции. Подача готового раствора к рабочим местам штукатуров осуществляется через систему резиновых шлангов</a:t>
            </a:r>
          </a:p>
          <a:p>
            <a:r>
              <a:rPr lang="ru-RU" sz="2800" dirty="0"/>
              <a:t>Основные производственные операции по оштукатуриванию поверхностей занимают до 80% рабочего времени. В производственном процессе используется ручной и механизированный способ приготовления и нанесения штукатурного раствора на стены</a:t>
            </a:r>
          </a:p>
        </p:txBody>
      </p:sp>
    </p:spTree>
    <p:extLst>
      <p:ext uri="{BB962C8B-B14F-4D97-AF65-F5344CB8AC3E}">
        <p14:creationId xmlns:p14="http://schemas.microsoft.com/office/powerpoint/2010/main" val="18386933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edu.ru/upload/medialibrary/shtukatur_09898237363255">
            <a:extLst>
              <a:ext uri="{FF2B5EF4-FFF2-40B4-BE49-F238E27FC236}">
                <a16:creationId xmlns="" xmlns:a16="http://schemas.microsoft.com/office/drawing/2014/main" id="{ADE45BCE-930E-4DE5-92DA-BB02B8C3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58" y="476672"/>
            <a:ext cx="8614483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76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9416" y="-459432"/>
            <a:ext cx="9144000" cy="1143000"/>
          </a:xfrm>
        </p:spPr>
        <p:txBody>
          <a:bodyPr rtlCol="0"/>
          <a:lstStyle/>
          <a:p>
            <a:r>
              <a:rPr lang="ru-RU" u="sng" dirty="0"/>
              <a:t>Особенности работы: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79376" y="836712"/>
            <a:ext cx="11377263" cy="5544616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2800" dirty="0"/>
              <a:t>Штукатурные работы характеризуются значительной статической нагрузкой, связанной с приложением усилий при удержании лотка с раствором и ручного инструмента, а также, при выполнении затирки и разглаживании раствора. Рабочая поза штукатура при выполнении производственных операций - «стоя», неудобная, вынужденная (на корточках). Угол подъема верхних конечностей от линии локтя колеблется от 15 до 150 градусов и определяется длиной рукояток инструментов и высотой обрабатываемых поверхностей. Вышеперечисленные производственные операции являются трудоемкими, характеризуются перенапряжением мышц всего опорно-двигательного аппарата, особенно мышц плечевого пояса, а также мышц верхних конечностей - плеча, предплечий, кисти, при выполнении большого количества стереотипных рабочих движений, амплитуда движений которых зависит от размеров обрабатываемой поверхности, воздействием локальной вибрации при использовании ручного </a:t>
            </a:r>
            <a:r>
              <a:rPr lang="ru-RU" sz="2800" dirty="0" err="1"/>
              <a:t>электромиксера</a:t>
            </a:r>
            <a:r>
              <a:rPr lang="ru-RU" sz="2800" dirty="0"/>
              <a:t> для замешивания сухих смесей с водой</a:t>
            </a:r>
          </a:p>
        </p:txBody>
      </p:sp>
    </p:spTree>
    <p:extLst>
      <p:ext uri="{BB962C8B-B14F-4D97-AF65-F5344CB8AC3E}">
        <p14:creationId xmlns:p14="http://schemas.microsoft.com/office/powerpoint/2010/main" val="11458153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49185" y="0"/>
            <a:ext cx="11377264" cy="1143000"/>
          </a:xfrm>
        </p:spPr>
        <p:txBody>
          <a:bodyPr rtlCol="0"/>
          <a:lstStyle/>
          <a:p>
            <a:r>
              <a:rPr lang="ru-RU" u="sng" dirty="0"/>
              <a:t>Согласно предоставленным амбулаторным картам и данных ПМО: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36289" y="1412776"/>
            <a:ext cx="11203056" cy="531033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800" dirty="0"/>
              <a:t>Амбулаторная карта с 1973 г.</a:t>
            </a:r>
          </a:p>
          <a:p>
            <a:r>
              <a:rPr lang="ru-RU" sz="2800" dirty="0"/>
              <a:t>Проходила ежегодно периодические медосмотры </a:t>
            </a:r>
          </a:p>
          <a:p>
            <a:r>
              <a:rPr lang="ru-RU" sz="2800" dirty="0"/>
              <a:t>-06.08.1973 – годна штукатуром без высоты</a:t>
            </a:r>
          </a:p>
          <a:p>
            <a:r>
              <a:rPr lang="ru-RU" sz="2800" dirty="0"/>
              <a:t>-09.11.1993 – терапевт: поясничный остеохондроз, обострение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597412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49185" y="0"/>
            <a:ext cx="11377264" cy="1143000"/>
          </a:xfrm>
        </p:spPr>
        <p:txBody>
          <a:bodyPr rtlCol="0"/>
          <a:lstStyle/>
          <a:p>
            <a:r>
              <a:rPr lang="ru-RU" u="sng" dirty="0"/>
              <a:t>Согласно предоставленным амбулаторным картам и данных ПМО: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39759" y="1143000"/>
            <a:ext cx="11203056" cy="5310336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-29.01.2018 – невролог: вегето-сенсорная полиневропатия верхних конечностей. </a:t>
            </a:r>
            <a:r>
              <a:rPr lang="ru-RU" sz="2800" dirty="0" err="1"/>
              <a:t>Полисегментарный</a:t>
            </a:r>
            <a:r>
              <a:rPr lang="ru-RU" sz="2800" dirty="0"/>
              <a:t> остеохондроз позвоночника </a:t>
            </a:r>
          </a:p>
          <a:p>
            <a:pPr marL="0" indent="0">
              <a:buNone/>
            </a:pPr>
            <a:r>
              <a:rPr lang="ru-RU" sz="2800" dirty="0"/>
              <a:t>-02.02.2018 – </a:t>
            </a:r>
            <a:r>
              <a:rPr lang="ru-RU" sz="2800" dirty="0" err="1"/>
              <a:t>профпатолог</a:t>
            </a:r>
            <a:r>
              <a:rPr lang="ru-RU" sz="2800" dirty="0"/>
              <a:t>: вегето-сенсорная полиневропатия верхних конечностей. </a:t>
            </a:r>
            <a:r>
              <a:rPr lang="ru-RU" sz="2800" dirty="0" err="1"/>
              <a:t>Миофиброз</a:t>
            </a:r>
            <a:r>
              <a:rPr lang="ru-RU" sz="2800" dirty="0"/>
              <a:t> предплечий. Шейный и поясничный остеохондроз</a:t>
            </a:r>
          </a:p>
          <a:p>
            <a:pPr marL="0" indent="0">
              <a:buNone/>
            </a:pPr>
            <a:r>
              <a:rPr lang="ru-RU" sz="2800" dirty="0"/>
              <a:t>-06.02.2018 – ЭНМГ верхних конечностей: выявлена дистальная </a:t>
            </a:r>
            <a:r>
              <a:rPr lang="ru-RU" sz="2800" dirty="0" err="1"/>
              <a:t>демиелинизация</a:t>
            </a:r>
            <a:r>
              <a:rPr lang="ru-RU" sz="2800" dirty="0"/>
              <a:t> срединных нервов с 2-х сторон с более выраженным поражением справа</a:t>
            </a:r>
          </a:p>
          <a:p>
            <a:pPr marL="0" indent="0">
              <a:buNone/>
            </a:pPr>
            <a:r>
              <a:rPr lang="ru-RU" sz="2800" dirty="0"/>
              <a:t>-09.02.2018 – рентгенограмма поясничного отдела позвоночника: поясничный остеохондроз.</a:t>
            </a:r>
          </a:p>
          <a:p>
            <a:pPr marL="0" indent="0">
              <a:buNone/>
            </a:pPr>
            <a:r>
              <a:rPr lang="ru-RU" sz="2800" dirty="0"/>
              <a:t>-14.02.2018 – </a:t>
            </a:r>
            <a:r>
              <a:rPr lang="ru-RU" sz="2800" dirty="0" err="1"/>
              <a:t>профпатолог</a:t>
            </a:r>
            <a:r>
              <a:rPr lang="ru-RU" sz="2800" dirty="0"/>
              <a:t>: вегето-сенсорная полиневропатия верхних конечностей. Наружный </a:t>
            </a:r>
            <a:r>
              <a:rPr lang="ru-RU" sz="2800" dirty="0" err="1"/>
              <a:t>эпиконделит</a:t>
            </a:r>
            <a:r>
              <a:rPr lang="ru-RU" sz="2800" dirty="0"/>
              <a:t> обеих локтевых суставов</a:t>
            </a:r>
          </a:p>
          <a:p>
            <a:pPr marL="0" indent="0">
              <a:buNone/>
            </a:pPr>
            <a:r>
              <a:rPr lang="ru-RU" sz="2800" dirty="0"/>
              <a:t>-22.02.2018 – рентгенограмма локтевых суставов: наружный </a:t>
            </a:r>
            <a:r>
              <a:rPr lang="ru-RU" sz="2800" dirty="0" err="1"/>
              <a:t>эпиконделит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41078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6063" y="-459432"/>
            <a:ext cx="9144000" cy="1143000"/>
          </a:xfrm>
        </p:spPr>
        <p:txBody>
          <a:bodyPr rtlCol="0"/>
          <a:lstStyle/>
          <a:p>
            <a:r>
              <a:rPr lang="ru-RU" u="sng" dirty="0"/>
              <a:t>Результаты проведенных обследований: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1F887AD-E1A7-41D2-BE91-EE06F86F6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124744"/>
            <a:ext cx="10000832" cy="35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363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9759" y="-315416"/>
            <a:ext cx="11377264" cy="1143000"/>
          </a:xfrm>
        </p:spPr>
        <p:txBody>
          <a:bodyPr rtlCol="0"/>
          <a:lstStyle/>
          <a:p>
            <a:r>
              <a:rPr lang="ru-RU" u="sng" dirty="0"/>
              <a:t>Результаты проведенных обследований: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39759" y="1143000"/>
            <a:ext cx="11203056" cy="5310336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/>
              <a:t>Описание рентгенограммы поясничного отдела позвоночника </a:t>
            </a:r>
            <a:r>
              <a:rPr lang="ru-RU" sz="2800" dirty="0"/>
              <a:t>от 03.02.2018 – поясничный лордоз выпрямлен. Определяются дегенеративно-дистрофические изменения в виде </a:t>
            </a:r>
            <a:r>
              <a:rPr lang="ru-RU" sz="2800" dirty="0" err="1"/>
              <a:t>субхондральный</a:t>
            </a:r>
            <a:r>
              <a:rPr lang="ru-RU" sz="2800" dirty="0"/>
              <a:t> остеосклероз замыкательных пластин тел позвонков, изменения в виде снижения межпозвоночных дисков L5-S1, просветы костных остеофитов по передним и боковым поверхностям тел позвонков L2-L5, S1, по задним поверхностям L5, L4. Спондилоартроз. Левосторонний склероз I ст. Спондилез</a:t>
            </a:r>
          </a:p>
          <a:p>
            <a:pPr marL="0" indent="0">
              <a:buNone/>
            </a:pPr>
            <a:r>
              <a:rPr lang="ru-RU" sz="2800" b="1" dirty="0"/>
              <a:t>Описание рентгенограммы шейного отдела позвоночника </a:t>
            </a:r>
            <a:r>
              <a:rPr lang="ru-RU" sz="2800" dirty="0"/>
              <a:t>от 09.02.2017 и 18.04.2017 – шейный лордоз выпрямлен. Определяются дегенеративно-дистрофические изменения в виде снижения высоты межпозвоночных дисков С3-С4, С5-С6 </a:t>
            </a:r>
            <a:r>
              <a:rPr lang="ru-RU" sz="2800" dirty="0" err="1"/>
              <a:t>субхондральный</a:t>
            </a:r>
            <a:r>
              <a:rPr lang="ru-RU" sz="2800" dirty="0"/>
              <a:t> остеосклероз замыкательных пластин тел смежных позвонков </a:t>
            </a:r>
            <a:r>
              <a:rPr lang="ru-RU" sz="2800" dirty="0" err="1"/>
              <a:t>скошенности</a:t>
            </a:r>
            <a:r>
              <a:rPr lang="ru-RU" sz="2800" dirty="0"/>
              <a:t> передних верхних углов тел позвонков С3, С4, С5 просветы костных остеофитов по передним и боковым поверхностям тел позвонков С3, С4, С5, С6. Спондилоартроз</a:t>
            </a:r>
          </a:p>
          <a:p>
            <a:pPr marL="0" indent="0">
              <a:buNone/>
            </a:pPr>
            <a:r>
              <a:rPr lang="ru-RU" sz="2800" b="1" dirty="0"/>
              <a:t>Описание рентгенограммы правого плечевого сустава </a:t>
            </a:r>
            <a:r>
              <a:rPr lang="ru-RU" sz="2800" dirty="0"/>
              <a:t>– суставные поверхности плече-лопаточного сочленения четкие, ровные, склероз суставных поверхностей. Определяется склероз большого бугорка. </a:t>
            </a:r>
            <a:r>
              <a:rPr lang="ru-RU" sz="2800" dirty="0" err="1"/>
              <a:t>Rg</a:t>
            </a:r>
            <a:r>
              <a:rPr lang="ru-RU" sz="2800" dirty="0"/>
              <a:t>-суставная щель ключично-акромиального сочленения сохранена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742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69220" y="476672"/>
            <a:ext cx="11161240" cy="114300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Оценка тяжести труда по величине статической нагрузки. </a:t>
            </a:r>
            <a:r>
              <a:rPr lang="ru-RU" b="1" dirty="0"/>
              <a:t>Величина статической нагрузки </a:t>
            </a:r>
            <a:r>
              <a:rPr lang="ru-RU" dirty="0"/>
              <a:t>за смену при удержании груза, приложении усилий (</a:t>
            </a:r>
            <a:r>
              <a:rPr lang="ru-RU" dirty="0" err="1"/>
              <a:t>кгс×с</a:t>
            </a:r>
            <a:r>
              <a:rPr lang="ru-RU" dirty="0"/>
              <a:t>)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9542DEF6-6570-4E95-BB16-85AF862A1004}"/>
              </a:ext>
            </a:extLst>
          </p:cNvPr>
          <p:cNvGrpSpPr/>
          <p:nvPr/>
        </p:nvGrpSpPr>
        <p:grpSpPr>
          <a:xfrm>
            <a:off x="1989990" y="1619672"/>
            <a:ext cx="7562394" cy="4990306"/>
            <a:chOff x="1989990" y="1619672"/>
            <a:chExt cx="7562394" cy="4990306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1FB5B388-8169-4E65-8BEC-AE9ADF447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797"/>
            <a:stretch/>
          </p:blipFill>
          <p:spPr>
            <a:xfrm>
              <a:off x="1991544" y="1619672"/>
              <a:ext cx="7560840" cy="33611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76E0474B-A28C-4234-8661-DD8C5B2A9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3" r="1898"/>
            <a:stretch/>
          </p:blipFill>
          <p:spPr>
            <a:xfrm>
              <a:off x="1989990" y="4725144"/>
              <a:ext cx="7562394" cy="18848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824123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9759" y="-315416"/>
            <a:ext cx="11377264" cy="1143000"/>
          </a:xfrm>
        </p:spPr>
        <p:txBody>
          <a:bodyPr rtlCol="0"/>
          <a:lstStyle/>
          <a:p>
            <a:r>
              <a:rPr lang="ru-RU" u="sng" dirty="0"/>
              <a:t>Результаты проведенных обследований: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39759" y="1143000"/>
            <a:ext cx="11203056" cy="5310336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Рентгенограмма плечевых суставов </a:t>
            </a:r>
            <a:r>
              <a:rPr lang="ru-RU" sz="2800" dirty="0"/>
              <a:t>от 03.04.2018 – нерезкий склероз большого бугорка справа. Уплотнение хряща суставной впадины с обеих сторон – как проявление дегенеративно-дистрофических изменений (начальных).</a:t>
            </a:r>
          </a:p>
          <a:p>
            <a:pPr marL="0" indent="0">
              <a:buNone/>
            </a:pPr>
            <a:r>
              <a:rPr lang="ru-RU" sz="2800" b="1" dirty="0"/>
              <a:t>Рентгенограмма кистей рук </a:t>
            </a:r>
            <a:r>
              <a:rPr lang="ru-RU" sz="2800" dirty="0"/>
              <a:t>от 04.04.2018 – деформирующий остеоартроз межфаланговых суставов обеих кистей (больше справа) II ст., пястно-фаланговых суставов I ст.</a:t>
            </a:r>
          </a:p>
          <a:p>
            <a:pPr marL="0" indent="0">
              <a:buNone/>
            </a:pPr>
            <a:r>
              <a:rPr lang="ru-RU" sz="2800" b="1" dirty="0"/>
              <a:t>Рентгенограмма лучезапястных суставов </a:t>
            </a:r>
            <a:r>
              <a:rPr lang="ru-RU" sz="2800" dirty="0"/>
              <a:t>от 04.04.2018 – деформирующий остеоартроз лучезапястных суставов I ст. </a:t>
            </a:r>
          </a:p>
          <a:p>
            <a:pPr marL="0" indent="0">
              <a:buNone/>
            </a:pPr>
            <a:r>
              <a:rPr lang="ru-RU" sz="2800" b="1" dirty="0"/>
              <a:t>МРТ пояснично-крестцового отдела позвоночника </a:t>
            </a:r>
            <a:r>
              <a:rPr lang="ru-RU" sz="2800" dirty="0"/>
              <a:t>от 06.04.2018 – МР-картина </a:t>
            </a:r>
            <a:r>
              <a:rPr lang="ru-RU" sz="2800" dirty="0" smtClean="0"/>
              <a:t>де</a:t>
            </a:r>
            <a:r>
              <a:rPr lang="ru-RU" sz="2800" dirty="0"/>
              <a:t>г</a:t>
            </a:r>
            <a:r>
              <a:rPr lang="ru-RU" sz="2800" dirty="0" smtClean="0"/>
              <a:t>енеративно-дистрофических </a:t>
            </a:r>
            <a:r>
              <a:rPr lang="ru-RU" sz="2800" dirty="0"/>
              <a:t>изменений пояснично-крестцового отдела позвоночника. Грыжи дисков L2-L5. Спондилоартроз. Спондилез.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05227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-253008"/>
            <a:ext cx="9144000" cy="1143000"/>
          </a:xfrm>
        </p:spPr>
        <p:txBody>
          <a:bodyPr rtlCol="0"/>
          <a:lstStyle/>
          <a:p>
            <a:r>
              <a:rPr lang="ru-RU" u="sng" dirty="0"/>
              <a:t>Результаты проведенных обследований: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79376" y="1295400"/>
            <a:ext cx="11377263" cy="4581872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Вибрационная чувствительность верхних конечностей </a:t>
            </a:r>
            <a:r>
              <a:rPr lang="ru-RU" sz="2800" dirty="0"/>
              <a:t>от 05.04.2018 –выраженное нарушение вибрационной чувствительности на всех частотах на обеих руках</a:t>
            </a:r>
          </a:p>
          <a:p>
            <a:r>
              <a:rPr lang="ru-RU" sz="2800" b="1" dirty="0"/>
              <a:t>Тепловизионное исследование верхних конечностей </a:t>
            </a:r>
            <a:r>
              <a:rPr lang="ru-RU" sz="2800" dirty="0"/>
              <a:t>от 28.03.2018 – выявлена диффузная фоновая гипотермия дистальных отделов верхних конечностей</a:t>
            </a:r>
          </a:p>
          <a:p>
            <a:r>
              <a:rPr lang="ru-RU" sz="2800" b="1" dirty="0"/>
              <a:t>УЗИ </a:t>
            </a:r>
            <a:r>
              <a:rPr lang="ru-RU" sz="2800" b="1" dirty="0" err="1"/>
              <a:t>сгибательно</a:t>
            </a:r>
            <a:r>
              <a:rPr lang="ru-RU" sz="2800" b="1" dirty="0"/>
              <a:t>-разгибательной группы мышц предплечья и плеча </a:t>
            </a:r>
            <a:r>
              <a:rPr lang="ru-RU" sz="2800" dirty="0"/>
              <a:t>от 02.04.2018 – УЗ-картина изолированного утолщения </a:t>
            </a:r>
            <a:r>
              <a:rPr lang="ru-RU" sz="2800" dirty="0" err="1"/>
              <a:t>эпимизия</a:t>
            </a:r>
            <a:r>
              <a:rPr lang="ru-RU" sz="2800" dirty="0"/>
              <a:t> в </a:t>
            </a:r>
            <a:r>
              <a:rPr lang="ru-RU" sz="2800" dirty="0" err="1"/>
              <a:t>m.brachioradialis</a:t>
            </a:r>
            <a:r>
              <a:rPr lang="ru-RU" sz="2800" dirty="0"/>
              <a:t> </a:t>
            </a:r>
            <a:r>
              <a:rPr lang="ru-RU" sz="2800" dirty="0" err="1"/>
              <a:t>dexter</a:t>
            </a:r>
            <a:r>
              <a:rPr lang="ru-RU" sz="2800" dirty="0"/>
              <a:t> </a:t>
            </a:r>
            <a:r>
              <a:rPr lang="ru-RU" sz="2800" dirty="0" err="1"/>
              <a:t>et</a:t>
            </a:r>
            <a:r>
              <a:rPr lang="ru-RU" sz="2800" dirty="0"/>
              <a:t> </a:t>
            </a:r>
            <a:r>
              <a:rPr lang="ru-RU" sz="2800" dirty="0" err="1"/>
              <a:t>sinister</a:t>
            </a:r>
            <a:r>
              <a:rPr lang="ru-RU" sz="2800" dirty="0"/>
              <a:t> </a:t>
            </a:r>
            <a:r>
              <a:rPr lang="en-US" sz="2800" dirty="0"/>
              <a:t>I </a:t>
            </a:r>
            <a:r>
              <a:rPr lang="ru-RU" sz="2800" dirty="0"/>
              <a:t>ст. </a:t>
            </a:r>
          </a:p>
        </p:txBody>
      </p:sp>
    </p:spTree>
    <p:extLst>
      <p:ext uri="{BB962C8B-B14F-4D97-AF65-F5344CB8AC3E}">
        <p14:creationId xmlns:p14="http://schemas.microsoft.com/office/powerpoint/2010/main" val="19748842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9144000" cy="1143000"/>
          </a:xfrm>
        </p:spPr>
        <p:txBody>
          <a:bodyPr rtlCol="0"/>
          <a:lstStyle/>
          <a:p>
            <a:r>
              <a:rPr lang="ru-RU" u="sng" dirty="0"/>
              <a:t>Результаты проведенных обследований: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13182" y="1700808"/>
            <a:ext cx="11365635" cy="4267200"/>
          </a:xfrm>
        </p:spPr>
        <p:txBody>
          <a:bodyPr rtlCol="0">
            <a:normAutofit fontScale="92500"/>
          </a:bodyPr>
          <a:lstStyle/>
          <a:p>
            <a:r>
              <a:rPr lang="ru-RU" sz="2800" b="1" dirty="0"/>
              <a:t>ЭНМГ верхних конечностей </a:t>
            </a:r>
            <a:r>
              <a:rPr lang="ru-RU" sz="2800" dirty="0"/>
              <a:t>от 17.04.2017 – ЭНМГ-изменения указывают преимущественно на невропатию срединных нервов в области запястий с достоверным преобладанием справа. Возможна невропатия левого локтевого нерва в области локтевого сустава. Отсутствие значительных ЭНМГ-признаков диффузных нарушений иннервации указывают на вероятность наличия иных патогенетических факторов. При наличии достоверных симптомов полинейропатии можно предположить ее ограниченность дисфункцией слабо миелинизированных нервных волокон </a:t>
            </a:r>
          </a:p>
          <a:p>
            <a:r>
              <a:rPr lang="ru-RU" sz="2800" b="1" dirty="0"/>
              <a:t>ЭНМГ верхних конечностей </a:t>
            </a:r>
            <a:r>
              <a:rPr lang="ru-RU" sz="2800" dirty="0"/>
              <a:t>от 06.02.2018 – при </a:t>
            </a:r>
            <a:r>
              <a:rPr lang="ru-RU" sz="2800" dirty="0" err="1"/>
              <a:t>стимуляционной</a:t>
            </a:r>
            <a:r>
              <a:rPr lang="ru-RU" sz="2800" dirty="0"/>
              <a:t> ЭНМГ выявлена дистальная </a:t>
            </a:r>
            <a:r>
              <a:rPr lang="ru-RU" sz="2800" dirty="0" err="1"/>
              <a:t>демиелинизация</a:t>
            </a:r>
            <a:r>
              <a:rPr lang="ru-RU" sz="2800" dirty="0"/>
              <a:t> срединных нервов с 2-х сторон с более выраженным поражением справа</a:t>
            </a:r>
          </a:p>
        </p:txBody>
      </p:sp>
    </p:spTree>
    <p:extLst>
      <p:ext uri="{BB962C8B-B14F-4D97-AF65-F5344CB8AC3E}">
        <p14:creationId xmlns:p14="http://schemas.microsoft.com/office/powerpoint/2010/main" val="15096576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9144000" cy="1143000"/>
          </a:xfrm>
        </p:spPr>
        <p:txBody>
          <a:bodyPr rtlCol="0"/>
          <a:lstStyle/>
          <a:p>
            <a:r>
              <a:rPr lang="ru-RU" u="sng" dirty="0"/>
              <a:t>Консультации врачей-специалистов: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861579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Терапевт: </a:t>
            </a:r>
            <a:r>
              <a:rPr lang="ru-RU" sz="2800" dirty="0"/>
              <a:t>обострение хронического </a:t>
            </a:r>
            <a:r>
              <a:rPr lang="ru-RU" sz="2800" dirty="0" err="1"/>
              <a:t>необструктивного</a:t>
            </a:r>
            <a:r>
              <a:rPr lang="ru-RU" sz="2800" dirty="0"/>
              <a:t> бронхита, остаточные явления. ДН 0 ст. Гипертоническая болезнь 0-1 ст. Артериальная гипертензия 0-1 ст. Диффузно-узловой зоб, </a:t>
            </a:r>
            <a:r>
              <a:rPr lang="ru-RU" sz="2800" dirty="0" err="1"/>
              <a:t>эутиреоз</a:t>
            </a:r>
            <a:r>
              <a:rPr lang="ru-RU" sz="2800" dirty="0"/>
              <a:t>. Дислипидемия. </a:t>
            </a:r>
            <a:r>
              <a:rPr lang="ru-RU" sz="2800" dirty="0" err="1"/>
              <a:t>Нестенозирующий</a:t>
            </a:r>
            <a:r>
              <a:rPr lang="ru-RU" sz="2800" dirty="0"/>
              <a:t> атеросклероз </a:t>
            </a:r>
            <a:r>
              <a:rPr lang="ru-RU" sz="2800" dirty="0" err="1"/>
              <a:t>брахеоцефальных</a:t>
            </a:r>
            <a:r>
              <a:rPr lang="ru-RU" sz="2800" dirty="0"/>
              <a:t> артерий. Хронический гастрит, фаза ремиссии. Язвенная болезнь двенадцатиперстной кишки, ремиссия</a:t>
            </a:r>
          </a:p>
          <a:p>
            <a:r>
              <a:rPr lang="ru-RU" sz="2800" b="1" dirty="0"/>
              <a:t>Офтальмолог: </a:t>
            </a:r>
            <a:r>
              <a:rPr lang="ru-RU" sz="2800" dirty="0" err="1"/>
              <a:t>пр.здорова</a:t>
            </a:r>
            <a:endParaRPr lang="ru-RU" sz="2800" dirty="0"/>
          </a:p>
          <a:p>
            <a:r>
              <a:rPr lang="ru-RU" sz="2800" b="1" dirty="0"/>
              <a:t>ЛОР-врач:</a:t>
            </a:r>
            <a:r>
              <a:rPr lang="ru-RU" sz="2800" dirty="0"/>
              <a:t> патологии ЛОР-органов не выявлено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56474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9144000" cy="1143000"/>
          </a:xfrm>
        </p:spPr>
        <p:txBody>
          <a:bodyPr rtlCol="0"/>
          <a:lstStyle/>
          <a:p>
            <a:r>
              <a:rPr lang="ru-RU" u="sng" dirty="0"/>
              <a:t>Консультации врачей-специалистов: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861579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Хирург: </a:t>
            </a:r>
            <a:r>
              <a:rPr lang="ru-RU" sz="2800" dirty="0"/>
              <a:t>хронический </a:t>
            </a:r>
            <a:r>
              <a:rPr lang="ru-RU" sz="2800" dirty="0" err="1"/>
              <a:t>миофиброз</a:t>
            </a:r>
            <a:r>
              <a:rPr lang="ru-RU" sz="2800" dirty="0"/>
              <a:t> верхних конечностей I ст., профессионального генеза. Хронический двусторонний плече-лопаточный </a:t>
            </a:r>
            <a:r>
              <a:rPr lang="ru-RU" sz="2800" dirty="0" err="1"/>
              <a:t>периартроз</a:t>
            </a:r>
            <a:r>
              <a:rPr lang="ru-RU" sz="2800" dirty="0"/>
              <a:t>, умеренно-выраженный болевой синдром, ФНС I ст. профессионального генеза. </a:t>
            </a:r>
            <a:r>
              <a:rPr lang="ru-RU" sz="2800" dirty="0" err="1"/>
              <a:t>Эпикондилез</a:t>
            </a:r>
            <a:r>
              <a:rPr lang="ru-RU" sz="2800" dirty="0"/>
              <a:t> латеральных </a:t>
            </a:r>
            <a:r>
              <a:rPr lang="ru-RU" sz="2800" dirty="0" err="1"/>
              <a:t>надмыщелков</a:t>
            </a:r>
            <a:r>
              <a:rPr lang="ru-RU" sz="2800" dirty="0"/>
              <a:t> плечевых костей, ФНС I ст., в стадии нестойкой ремиссии, профессионального генеза. </a:t>
            </a:r>
            <a:r>
              <a:rPr lang="ru-RU" sz="2800" i="1" dirty="0"/>
              <a:t>Сопутствующая патология:</a:t>
            </a:r>
            <a:r>
              <a:rPr lang="ru-RU" sz="2800" dirty="0"/>
              <a:t> </a:t>
            </a:r>
            <a:r>
              <a:rPr lang="ru-RU" sz="2800" i="1" dirty="0"/>
              <a:t>Деформирующий остеоартроз межфаланговых сочленений, кистей, лучезапястных, локтевых и коленных суставов, умеренно-выраженный болевой синдром, ФНС I ст. Поперечное плоскостопие I </a:t>
            </a:r>
            <a:r>
              <a:rPr lang="ru-RU" sz="2800" i="1" dirty="0" err="1"/>
              <a:t>ст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0124973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9144000" cy="1143000"/>
          </a:xfrm>
        </p:spPr>
        <p:txBody>
          <a:bodyPr rtlCol="0"/>
          <a:lstStyle/>
          <a:p>
            <a:r>
              <a:rPr lang="ru-RU" u="sng" dirty="0"/>
              <a:t>Консультации врачей-специалистов: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0861579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Невролог: </a:t>
            </a:r>
            <a:r>
              <a:rPr lang="ru-RU" sz="2800" dirty="0"/>
              <a:t>вегето-сенсорная полиневропатия верхних конечностей II ст., с преимущественным поражением срединных нервов на уровне </a:t>
            </a:r>
            <a:r>
              <a:rPr lang="ru-RU" sz="2800" dirty="0" err="1"/>
              <a:t>карпальных</a:t>
            </a:r>
            <a:r>
              <a:rPr lang="ru-RU" sz="2800" dirty="0"/>
              <a:t> каналов с выраженными чувствительными и вегето-трофическими нарушениями на кистях. </a:t>
            </a:r>
            <a:r>
              <a:rPr lang="ru-RU" sz="2800" i="1" dirty="0"/>
              <a:t>Сопутствующая патология: ЦВБ, церебральный атеросклероз. ХНМК II ст., преимущественно в ВББ. Энцефалопатия I-II ст., смешанного генеза. Дегенеративно-дистрофическое заболевание позвоночника распространенного характера преимущественно шейного и пояснично-крестцового отделов, ст. ремиссии</a:t>
            </a:r>
          </a:p>
        </p:txBody>
      </p:sp>
    </p:spTree>
    <p:extLst>
      <p:ext uri="{BB962C8B-B14F-4D97-AF65-F5344CB8AC3E}">
        <p14:creationId xmlns:p14="http://schemas.microsoft.com/office/powerpoint/2010/main" val="33630320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07028" y="-387424"/>
            <a:ext cx="9144000" cy="1143000"/>
          </a:xfrm>
        </p:spPr>
        <p:txBody>
          <a:bodyPr rtlCol="0"/>
          <a:lstStyle/>
          <a:p>
            <a:r>
              <a:rPr lang="ru-RU" u="sng" dirty="0"/>
              <a:t>З А К Л Ю Ч Е Н И Е: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980728"/>
            <a:ext cx="10861579" cy="5400600"/>
          </a:xfrm>
        </p:spPr>
        <p:txBody>
          <a:bodyPr rtlCol="0">
            <a:normAutofit fontScale="77500" lnSpcReduction="20000"/>
          </a:bodyPr>
          <a:lstStyle/>
          <a:p>
            <a:r>
              <a:rPr lang="ru-RU" sz="2800" dirty="0"/>
              <a:t>При настоящем обследовании учитывая длительный стаж работы в условиях физических перегрузок штукатуром, согласно данным санитарно-гигиенической характеристики условий труда № 08-10/6432-17 от 25.12.2017 г., клинической картины заболевания, предоставленным и проведенным клинико-лабораторным и инструментальным методам исследования, установлена связь заболеваний с профессией - патология работающей руки (хронический </a:t>
            </a:r>
            <a:r>
              <a:rPr lang="ru-RU" sz="2800" dirty="0" err="1"/>
              <a:t>миофиброз</a:t>
            </a:r>
            <a:r>
              <a:rPr lang="ru-RU" sz="2800" dirty="0"/>
              <a:t>, плече-лопаточный </a:t>
            </a:r>
            <a:r>
              <a:rPr lang="ru-RU" sz="2800" dirty="0" err="1"/>
              <a:t>периартроз</a:t>
            </a:r>
            <a:r>
              <a:rPr lang="ru-RU" sz="2800" dirty="0"/>
              <a:t>, </a:t>
            </a:r>
            <a:r>
              <a:rPr lang="ru-RU" sz="2800" dirty="0" err="1"/>
              <a:t>эпикондилез</a:t>
            </a:r>
            <a:r>
              <a:rPr lang="ru-RU" sz="2800" dirty="0"/>
              <a:t> и вегетативно-сенсорная полиневропатия верхних конечностей). Согласно приказу № 417н от 27.04.2012 г., код по МКБ M62.8 – п.4.5.1; M75.0 – п.4.5.2; G62.8 – п.4.1; М77.1 – п.4.5.4. Решение врачебной комиссии № 134 от 10.04.2018 г</a:t>
            </a:r>
          </a:p>
          <a:p>
            <a:r>
              <a:rPr lang="ru-RU" sz="2800" b="1" dirty="0"/>
              <a:t>Противопоказана работа </a:t>
            </a:r>
            <a:r>
              <a:rPr lang="ru-RU" sz="2800" dirty="0"/>
              <a:t>в условиях воздействия  физических перегрузок, вибрации, неблагоприятного микроклимата</a:t>
            </a:r>
          </a:p>
          <a:p>
            <a:r>
              <a:rPr lang="ru-RU" sz="2800" b="1" dirty="0"/>
              <a:t>Необходимые назначения: </a:t>
            </a:r>
            <a:r>
              <a:rPr lang="ru-RU" sz="2800" dirty="0"/>
              <a:t>сосудистая терапия, витамины, антиоксиданты, </a:t>
            </a:r>
            <a:r>
              <a:rPr lang="ru-RU" sz="2800" dirty="0" err="1"/>
              <a:t>нейрометаболическая</a:t>
            </a:r>
            <a:r>
              <a:rPr lang="ru-RU" sz="2800" dirty="0"/>
              <a:t> терапия. ФТЛ,  массаж – курсы 2 раза в год с учетом  противопоказаний. Санаторно-курортное лечение: по профилю профессиональных заболеваний с учетом соматической патологии</a:t>
            </a:r>
          </a:p>
          <a:p>
            <a:r>
              <a:rPr lang="ru-RU" sz="2800" b="1" dirty="0"/>
              <a:t>Рекомендовано </a:t>
            </a:r>
            <a:r>
              <a:rPr lang="ru-RU" sz="2800" dirty="0"/>
              <a:t>направление на МСЭ, наблюдение и лечение у невролога, хирурга, терапевта по месту жительства. Консультация аллерголога</a:t>
            </a:r>
          </a:p>
        </p:txBody>
      </p:sp>
    </p:spTree>
    <p:extLst>
      <p:ext uri="{BB962C8B-B14F-4D97-AF65-F5344CB8AC3E}">
        <p14:creationId xmlns:p14="http://schemas.microsoft.com/office/powerpoint/2010/main" val="2281925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95400" y="190500"/>
            <a:ext cx="10729192" cy="1143000"/>
          </a:xfrm>
        </p:spPr>
        <p:txBody>
          <a:bodyPr rtlCol="0"/>
          <a:lstStyle/>
          <a:p>
            <a:r>
              <a:rPr lang="ru-RU" u="sng" dirty="0"/>
              <a:t>Диагноз основной (профессиональная патология):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07028" y="1700808"/>
            <a:ext cx="11077603" cy="4267200"/>
          </a:xfrm>
        </p:spPr>
        <p:txBody>
          <a:bodyPr rtlCol="0">
            <a:normAutofit/>
          </a:bodyPr>
          <a:lstStyle/>
          <a:p>
            <a:r>
              <a:rPr lang="ru-RU" sz="2800" dirty="0"/>
              <a:t>Вегето-сенсорная полиневропатия верхних конечностей II ст., с преимущественным поражением срединных нервов на уровне </a:t>
            </a:r>
            <a:r>
              <a:rPr lang="ru-RU" sz="2800" dirty="0" err="1"/>
              <a:t>карпальных</a:t>
            </a:r>
            <a:r>
              <a:rPr lang="ru-RU" sz="2800" dirty="0"/>
              <a:t> каналов с выраженными чувствительными и вегето-трофическими нарушениями на кистях (G62.8)</a:t>
            </a:r>
          </a:p>
          <a:p>
            <a:r>
              <a:rPr lang="ru-RU" sz="2800" dirty="0"/>
              <a:t>Хронический </a:t>
            </a:r>
            <a:r>
              <a:rPr lang="ru-RU" sz="2800" dirty="0" err="1"/>
              <a:t>миофиброз</a:t>
            </a:r>
            <a:r>
              <a:rPr lang="ru-RU" sz="2800" dirty="0"/>
              <a:t> верхних конечностей I </a:t>
            </a:r>
            <a:r>
              <a:rPr lang="ru-RU" sz="2800" dirty="0" err="1"/>
              <a:t>ст</a:t>
            </a:r>
            <a:r>
              <a:rPr lang="ru-RU" sz="2800" dirty="0"/>
              <a:t> (M62.8)</a:t>
            </a:r>
          </a:p>
          <a:p>
            <a:r>
              <a:rPr lang="ru-RU" sz="2800" dirty="0"/>
              <a:t>Хронический двусторонний плече-лопаточный </a:t>
            </a:r>
            <a:r>
              <a:rPr lang="ru-RU" sz="2800" dirty="0" err="1"/>
              <a:t>периартроз</a:t>
            </a:r>
            <a:r>
              <a:rPr lang="ru-RU" sz="2800" dirty="0"/>
              <a:t>, умеренно-выраженный болевой синдром, ФНС I </a:t>
            </a:r>
            <a:r>
              <a:rPr lang="ru-RU" sz="2800" dirty="0" err="1"/>
              <a:t>ст</a:t>
            </a:r>
            <a:r>
              <a:rPr lang="ru-RU" sz="2800" dirty="0"/>
              <a:t> (M75.0)</a:t>
            </a:r>
          </a:p>
          <a:p>
            <a:r>
              <a:rPr lang="ru-RU" sz="2800" dirty="0" err="1"/>
              <a:t>Эпикондилез</a:t>
            </a:r>
            <a:r>
              <a:rPr lang="ru-RU" sz="2800" dirty="0"/>
              <a:t> латеральных </a:t>
            </a:r>
            <a:r>
              <a:rPr lang="ru-RU" sz="2800" dirty="0" err="1"/>
              <a:t>надмыщелков</a:t>
            </a:r>
            <a:r>
              <a:rPr lang="ru-RU" sz="2800" dirty="0"/>
              <a:t> плечевых костей, ФНС I ст., в стадии нестойкой ремиссии (М77.1)</a:t>
            </a:r>
          </a:p>
        </p:txBody>
      </p:sp>
    </p:spTree>
    <p:extLst>
      <p:ext uri="{BB962C8B-B14F-4D97-AF65-F5344CB8AC3E}">
        <p14:creationId xmlns:p14="http://schemas.microsoft.com/office/powerpoint/2010/main" val="149765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07368" y="332656"/>
            <a:ext cx="11149611" cy="4267200"/>
          </a:xfrm>
        </p:spPr>
        <p:txBody>
          <a:bodyPr rtlCol="0">
            <a:normAutofit/>
          </a:bodyPr>
          <a:lstStyle/>
          <a:p>
            <a:r>
              <a:rPr lang="ru-RU" sz="2800" b="1" dirty="0"/>
              <a:t>Рабочая поза </a:t>
            </a:r>
            <a:r>
              <a:rPr lang="ru-RU" sz="2800" dirty="0"/>
              <a:t>оценивается по проценту времени пребывания в вынужденной позе (сидя, лёжа, на корточках, на коленях, стоя и т. п.)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AE1A79A-041D-4056-B6B0-FABC14722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40" y="1484784"/>
            <a:ext cx="8280920" cy="469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7583386"/>
      </p:ext>
    </p:extLst>
  </p:cSld>
  <p:clrMapOvr>
    <a:masterClrMapping/>
  </p:clrMapOvr>
</p:sld>
</file>

<file path=ppt/theme/theme1.xml><?xml version="1.0" encoding="utf-8"?>
<a:theme xmlns:a="http://schemas.openxmlformats.org/drawingml/2006/main" name="Компьютерная техника (16 х 9)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1779_TF02901026_TF02901026.potx" id="{7F70CF0D-9BDD-45E8-B6DB-31E8E2A91A4C}" vid="{2BCA5CE5-F1BC-40E7-B66B-51CE49DF7650}"/>
    </a:ext>
  </a:extLst>
</a:theme>
</file>

<file path=ppt/theme/theme2.xml><?xml version="1.0" encoding="utf-8"?>
<a:theme xmlns:a="http://schemas.openxmlformats.org/drawingml/2006/main" name="Тема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98515-0C12-46CF-BC7C-69B4A13CD5FA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бизнес-стратегии с изображением монтажной платы (широкоэкранный формат)</Template>
  <TotalTime>0</TotalTime>
  <Words>3799</Words>
  <Application>Microsoft Office PowerPoint</Application>
  <PresentationFormat>Произвольный</PresentationFormat>
  <Paragraphs>268</Paragraphs>
  <Slides>87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Компьютерная техника (16 х 9)</vt:lpstr>
      <vt:lpstr>ПРОФЕССИОНАЛЬНЫЕ ЗАБОЛЕВАНИЯ  ОПОРНО-ДВИГАТЕЛЬНОГО АППАРАТА</vt:lpstr>
      <vt:lpstr>Гигиеническая характеристика работ, связанных с риском развития профессиональных заболеваний от физических перегрузок и функционального перенапряжения </vt:lpstr>
      <vt:lpstr>Гигиеническая характеристика работ, связанных с риском развития профессиональных заболеваний от физических перегрузок и функционального перенапряжения </vt:lpstr>
      <vt:lpstr>Показатели количественной оценки тяжести труда </vt:lpstr>
      <vt:lpstr>Гигиеническая характеристика работ, связанных с риском развития профессиональных заболеваний от физических перегрузок и функционального перенапряжения </vt:lpstr>
      <vt:lpstr>Оценка тяжести труда по стереотипным рабочим движениям (количество за смену)</vt:lpstr>
      <vt:lpstr>Гигиеническая характеристика работ, связанных с риском развития профессиональных заболеваний от физических перегрузок и функционального перенапряжения </vt:lpstr>
      <vt:lpstr>Оценка тяжести труда по величине статической нагрузки. Величина статической нагрузки за смену при удержании груза, приложении усилий (кгс×с)</vt:lpstr>
      <vt:lpstr>Презентация PowerPoint</vt:lpstr>
      <vt:lpstr>Презентация PowerPoint</vt:lpstr>
      <vt:lpstr>Сферы производственной деятельности, в которых имеются значительные физические нагрузки</vt:lpstr>
      <vt:lpstr>Профессиональный эпикондилит</vt:lpstr>
      <vt:lpstr>Для каких профессий характерно развитие эпикондилита плеча?</vt:lpstr>
      <vt:lpstr>Типичные профессии </vt:lpstr>
      <vt:lpstr>Классификация</vt:lpstr>
      <vt:lpstr>Критерии профессионального эпикондилита</vt:lpstr>
      <vt:lpstr>Клиническая картина</vt:lpstr>
      <vt:lpstr>Клиническая картина</vt:lpstr>
      <vt:lpstr>Диагностика</vt:lpstr>
      <vt:lpstr>Диагностика</vt:lpstr>
      <vt:lpstr>Диагностика</vt:lpstr>
      <vt:lpstr>Дифференциальная диагностика</vt:lpstr>
      <vt:lpstr>Лечение</vt:lpstr>
      <vt:lpstr>Экспертиза профпригодности</vt:lpstr>
      <vt:lpstr>Плечелопаточный-периартроз</vt:lpstr>
      <vt:lpstr>МКБ-10 периартикулярные поражения плеча (М75)</vt:lpstr>
      <vt:lpstr>ПАТОГЕНЕЗ</vt:lpstr>
      <vt:lpstr>КЛИНИКА</vt:lpstr>
      <vt:lpstr>КЛИНИКА</vt:lpstr>
      <vt:lpstr>Диагностика</vt:lpstr>
      <vt:lpstr>Диагностика</vt:lpstr>
      <vt:lpstr>Диагностика</vt:lpstr>
      <vt:lpstr>Дифференциальная диагностика</vt:lpstr>
      <vt:lpstr>Профессиональный генез</vt:lpstr>
      <vt:lpstr>Экспертиза профпригодности</vt:lpstr>
      <vt:lpstr>Лечение</vt:lpstr>
      <vt:lpstr>Стилоидоз лучевой кости (болезнь де Кервена, теносиновит шиловидного отростка лучевой кости)</vt:lpstr>
      <vt:lpstr>Презентация PowerPoint</vt:lpstr>
      <vt:lpstr>Патогенез</vt:lpstr>
      <vt:lpstr>Патогенез</vt:lpstr>
      <vt:lpstr>Клиника</vt:lpstr>
      <vt:lpstr>Клиника</vt:lpstr>
      <vt:lpstr>Презентация PowerPoint</vt:lpstr>
      <vt:lpstr>Клиника</vt:lpstr>
      <vt:lpstr>Диагностика</vt:lpstr>
      <vt:lpstr>Диагностика</vt:lpstr>
      <vt:lpstr>Лечение</vt:lpstr>
      <vt:lpstr>Лечение</vt:lpstr>
      <vt:lpstr>Остеоартрозы суставов</vt:lpstr>
      <vt:lpstr>Профессиональные бурситы</vt:lpstr>
      <vt:lpstr>Профессиональные бурситы</vt:lpstr>
      <vt:lpstr>Лечение</vt:lpstr>
      <vt:lpstr>Миофиброз</vt:lpstr>
      <vt:lpstr>Миофиброз</vt:lpstr>
      <vt:lpstr>Классификация</vt:lpstr>
      <vt:lpstr>Клиника</vt:lpstr>
      <vt:lpstr>Клиника</vt:lpstr>
      <vt:lpstr>Клиника</vt:lpstr>
      <vt:lpstr>Диагностика</vt:lpstr>
      <vt:lpstr>Экспертиза профпригодности</vt:lpstr>
      <vt:lpstr>Лечение и прогноз</vt:lpstr>
      <vt:lpstr>КЛИНИЧЕСКИЙ РАЗБОР</vt:lpstr>
      <vt:lpstr>Игнатова Валентина Валентиновна, 1956 г.р.               (62 г), работает в ООО «Горстройзаказчик» в профессии – штукатур</vt:lpstr>
      <vt:lpstr>На экспертизу представлены следующие документы:</vt:lpstr>
      <vt:lpstr>Согласно копии трудовой книжки и данным СГХ:</vt:lpstr>
      <vt:lpstr>Согласно копии трудовой книжки и данным СГХ:</vt:lpstr>
      <vt:lpstr>Профмаршрут:</vt:lpstr>
      <vt:lpstr>Особенности работы:</vt:lpstr>
      <vt:lpstr>Презентация PowerPoint</vt:lpstr>
      <vt:lpstr>Особенности работы:</vt:lpstr>
      <vt:lpstr>Презентация PowerPoint</vt:lpstr>
      <vt:lpstr>Презентация PowerPoint</vt:lpstr>
      <vt:lpstr>Особенности работы:</vt:lpstr>
      <vt:lpstr>Презентация PowerPoint</vt:lpstr>
      <vt:lpstr>Особенности работы:</vt:lpstr>
      <vt:lpstr>Согласно предоставленным амбулаторным картам и данных ПМО:</vt:lpstr>
      <vt:lpstr>Согласно предоставленным амбулаторным картам и данных ПМО:</vt:lpstr>
      <vt:lpstr>Результаты проведенных обследований:</vt:lpstr>
      <vt:lpstr>Результаты проведенных обследований:</vt:lpstr>
      <vt:lpstr>Результаты проведенных обследований:</vt:lpstr>
      <vt:lpstr>Результаты проведенных обследований:</vt:lpstr>
      <vt:lpstr>Результаты проведенных обследований:</vt:lpstr>
      <vt:lpstr>Консультации врачей-специалистов:</vt:lpstr>
      <vt:lpstr>Консультации врачей-специалистов:</vt:lpstr>
      <vt:lpstr>Консультации врачей-специалистов:</vt:lpstr>
      <vt:lpstr>З А К Л Ю Ч Е Н И Е:</vt:lpstr>
      <vt:lpstr>Диагноз основной (профессиональная патология):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2019-03-04T14:55:35Z</dcterms:created>
  <dcterms:modified xsi:type="dcterms:W3CDTF">2019-11-25T03:27:21Z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